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10287000" cx="18288000"/>
  <p:notesSz cx="10287000" cy="18288000"/>
  <p:embeddedFontLst>
    <p:embeddedFont>
      <p:font typeface="Black Han Sans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6" roundtripDataSignature="AMtx7miRon8OF9BouDMpheejPj/V/WQ1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FF5A3A-7C9A-4312-89B6-74B6A5C86A5D}">
  <a:tblStyle styleId="{53FF5A3A-7C9A-4312-89B6-74B6A5C86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BlackHa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p1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p1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1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2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p2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7e379418df_1_6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27e379418df_1_6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455e36cb31_0_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g2455e36cb31_0_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455e36cb31_0_3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8" name="Google Shape;948;g2455e36cb31_0_3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455e36cb31_0_1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9" name="Google Shape;979;g2455e36cb31_0_1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455e36cb31_0_19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g2455e36cb31_0_19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e379418df_1_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7e379418df_1_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2" name="Google Shape;1072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9" name="Google Shape;1099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7f0acaf67a_2_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3" name="Google Shape;1153;g27f0acaf67a_2_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455e36cb31_0_29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9" name="Google Shape;1179;g2455e36cb31_0_29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455e36cb31_0_26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g2455e36cb31_0_26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2" name="Google Shape;1262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0" name="Google Shape;1300;p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53da78903_0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2453da78903_0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24" name="Google Shape;24;p3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25" name="Google Shape;2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16015854" y="976456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3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32" name="Google Shape;32;p3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3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34" name="Google Shape;3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16002000" y="975071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49" name="Google Shape;49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15326497" y="97421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13" Type="http://schemas.openxmlformats.org/officeDocument/2006/relationships/image" Target="../media/image1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5" Type="http://schemas.openxmlformats.org/officeDocument/2006/relationships/image" Target="../media/image7.png"/><Relationship Id="rId14" Type="http://schemas.openxmlformats.org/officeDocument/2006/relationships/image" Target="../media/image8.png"/><Relationship Id="rId16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5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Relationship Id="rId11" Type="http://schemas.openxmlformats.org/officeDocument/2006/relationships/image" Target="../media/image72.png"/><Relationship Id="rId10" Type="http://schemas.openxmlformats.org/officeDocument/2006/relationships/image" Target="../media/image2.png"/><Relationship Id="rId12" Type="http://schemas.openxmlformats.org/officeDocument/2006/relationships/image" Target="../media/image7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1" Type="http://schemas.openxmlformats.org/officeDocument/2006/relationships/image" Target="../media/image101.png"/><Relationship Id="rId10" Type="http://schemas.openxmlformats.org/officeDocument/2006/relationships/image" Target="../media/image7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1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1" Type="http://schemas.openxmlformats.org/officeDocument/2006/relationships/image" Target="../media/image87.png"/><Relationship Id="rId10" Type="http://schemas.openxmlformats.org/officeDocument/2006/relationships/image" Target="../media/image7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1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0" Type="http://schemas.openxmlformats.org/officeDocument/2006/relationships/image" Target="../media/image9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86.png"/><Relationship Id="rId10" Type="http://schemas.openxmlformats.org/officeDocument/2006/relationships/image" Target="../media/image96.png"/><Relationship Id="rId13" Type="http://schemas.openxmlformats.org/officeDocument/2006/relationships/image" Target="../media/image119.png"/><Relationship Id="rId12" Type="http://schemas.openxmlformats.org/officeDocument/2006/relationships/image" Target="../media/image9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88.png"/><Relationship Id="rId10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90.png"/><Relationship Id="rId10" Type="http://schemas.openxmlformats.org/officeDocument/2006/relationships/image" Target="../media/image112.png"/><Relationship Id="rId13" Type="http://schemas.openxmlformats.org/officeDocument/2006/relationships/image" Target="../media/image120.png"/><Relationship Id="rId12" Type="http://schemas.openxmlformats.org/officeDocument/2006/relationships/image" Target="../media/image100.png"/><Relationship Id="rId14" Type="http://schemas.openxmlformats.org/officeDocument/2006/relationships/image" Target="../media/image103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53.png"/><Relationship Id="rId21" Type="http://schemas.openxmlformats.org/officeDocument/2006/relationships/image" Target="../media/image2.png"/><Relationship Id="rId24" Type="http://schemas.openxmlformats.org/officeDocument/2006/relationships/image" Target="../media/image47.png"/><Relationship Id="rId23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26" Type="http://schemas.openxmlformats.org/officeDocument/2006/relationships/image" Target="../media/image60.png"/><Relationship Id="rId25" Type="http://schemas.openxmlformats.org/officeDocument/2006/relationships/image" Target="../media/image40.png"/><Relationship Id="rId28" Type="http://schemas.openxmlformats.org/officeDocument/2006/relationships/image" Target="../media/image46.png"/><Relationship Id="rId27" Type="http://schemas.openxmlformats.org/officeDocument/2006/relationships/image" Target="../media/image44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Relationship Id="rId11" Type="http://schemas.openxmlformats.org/officeDocument/2006/relationships/image" Target="../media/image37.png"/><Relationship Id="rId10" Type="http://schemas.openxmlformats.org/officeDocument/2006/relationships/image" Target="../media/image30.png"/><Relationship Id="rId13" Type="http://schemas.openxmlformats.org/officeDocument/2006/relationships/image" Target="../media/image31.png"/><Relationship Id="rId12" Type="http://schemas.openxmlformats.org/officeDocument/2006/relationships/image" Target="../media/image27.png"/><Relationship Id="rId15" Type="http://schemas.openxmlformats.org/officeDocument/2006/relationships/image" Target="../media/image32.png"/><Relationship Id="rId14" Type="http://schemas.openxmlformats.org/officeDocument/2006/relationships/image" Target="../media/image43.png"/><Relationship Id="rId17" Type="http://schemas.openxmlformats.org/officeDocument/2006/relationships/image" Target="../media/image11.png"/><Relationship Id="rId16" Type="http://schemas.openxmlformats.org/officeDocument/2006/relationships/image" Target="../media/image34.png"/><Relationship Id="rId19" Type="http://schemas.openxmlformats.org/officeDocument/2006/relationships/image" Target="../media/image3.png"/><Relationship Id="rId1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0" Type="http://schemas.openxmlformats.org/officeDocument/2006/relationships/image" Target="../media/image9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98.png"/><Relationship Id="rId10" Type="http://schemas.openxmlformats.org/officeDocument/2006/relationships/image" Target="../media/image92.png"/><Relationship Id="rId12" Type="http://schemas.openxmlformats.org/officeDocument/2006/relationships/image" Target="../media/image1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7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138.png"/><Relationship Id="rId10" Type="http://schemas.openxmlformats.org/officeDocument/2006/relationships/image" Target="../media/image113.png"/><Relationship Id="rId13" Type="http://schemas.openxmlformats.org/officeDocument/2006/relationships/image" Target="../media/image110.png"/><Relationship Id="rId12" Type="http://schemas.openxmlformats.org/officeDocument/2006/relationships/image" Target="../media/image114.png"/><Relationship Id="rId14" Type="http://schemas.openxmlformats.org/officeDocument/2006/relationships/image" Target="../media/image1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7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105.png"/><Relationship Id="rId10" Type="http://schemas.openxmlformats.org/officeDocument/2006/relationships/image" Target="../media/image102.png"/><Relationship Id="rId12" Type="http://schemas.openxmlformats.org/officeDocument/2006/relationships/image" Target="../media/image10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6.png"/><Relationship Id="rId4" Type="http://schemas.openxmlformats.org/officeDocument/2006/relationships/image" Target="../media/image115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Relationship Id="rId11" Type="http://schemas.openxmlformats.org/officeDocument/2006/relationships/image" Target="../media/image72.png"/><Relationship Id="rId10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3.png"/><Relationship Id="rId4" Type="http://schemas.openxmlformats.org/officeDocument/2006/relationships/image" Target="../media/image116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Relationship Id="rId11" Type="http://schemas.openxmlformats.org/officeDocument/2006/relationships/image" Target="../media/image72.png"/><Relationship Id="rId10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0" Type="http://schemas.openxmlformats.org/officeDocument/2006/relationships/image" Target="../media/image1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36.png"/><Relationship Id="rId8" Type="http://schemas.openxmlformats.org/officeDocument/2006/relationships/image" Target="../media/image11.png"/><Relationship Id="rId11" Type="http://schemas.openxmlformats.org/officeDocument/2006/relationships/image" Target="../media/image65.jpg"/><Relationship Id="rId10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118.png"/><Relationship Id="rId10" Type="http://schemas.openxmlformats.org/officeDocument/2006/relationships/image" Target="../media/image1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117.png"/><Relationship Id="rId10" Type="http://schemas.openxmlformats.org/officeDocument/2006/relationships/image" Target="../media/image1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139.png"/><Relationship Id="rId10" Type="http://schemas.openxmlformats.org/officeDocument/2006/relationships/image" Target="../media/image1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0" Type="http://schemas.openxmlformats.org/officeDocument/2006/relationships/image" Target="../media/image1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7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2.png"/><Relationship Id="rId4" Type="http://schemas.openxmlformats.org/officeDocument/2006/relationships/image" Target="../media/image1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Relationship Id="rId10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Relationship Id="rId4" Type="http://schemas.openxmlformats.org/officeDocument/2006/relationships/image" Target="../media/image93.png"/><Relationship Id="rId9" Type="http://schemas.openxmlformats.org/officeDocument/2006/relationships/image" Target="../media/image3.png"/><Relationship Id="rId5" Type="http://schemas.openxmlformats.org/officeDocument/2006/relationships/image" Target="../media/image73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22.png"/><Relationship Id="rId12" Type="http://schemas.openxmlformats.org/officeDocument/2006/relationships/image" Target="../media/image1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133.png"/><Relationship Id="rId9" Type="http://schemas.openxmlformats.org/officeDocument/2006/relationships/image" Target="../media/image3.png"/><Relationship Id="rId5" Type="http://schemas.openxmlformats.org/officeDocument/2006/relationships/image" Target="../media/image137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22.png"/><Relationship Id="rId13" Type="http://schemas.openxmlformats.org/officeDocument/2006/relationships/image" Target="../media/image76.png"/><Relationship Id="rId12" Type="http://schemas.openxmlformats.org/officeDocument/2006/relationships/image" Target="../media/image66.png"/><Relationship Id="rId15" Type="http://schemas.openxmlformats.org/officeDocument/2006/relationships/image" Target="../media/image71.png"/><Relationship Id="rId14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93.png"/><Relationship Id="rId9" Type="http://schemas.openxmlformats.org/officeDocument/2006/relationships/image" Target="../media/image3.png"/><Relationship Id="rId5" Type="http://schemas.openxmlformats.org/officeDocument/2006/relationships/image" Target="../media/image73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22.png"/><Relationship Id="rId12" Type="http://schemas.openxmlformats.org/officeDocument/2006/relationships/image" Target="../media/image1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2.png"/><Relationship Id="rId8" Type="http://schemas.openxmlformats.org/officeDocument/2006/relationships/image" Target="../media/image11.png"/><Relationship Id="rId11" Type="http://schemas.openxmlformats.org/officeDocument/2006/relationships/image" Target="../media/image48.png"/><Relationship Id="rId10" Type="http://schemas.openxmlformats.org/officeDocument/2006/relationships/image" Target="../media/image57.png"/><Relationship Id="rId13" Type="http://schemas.openxmlformats.org/officeDocument/2006/relationships/image" Target="../media/image51.png"/><Relationship Id="rId12" Type="http://schemas.openxmlformats.org/officeDocument/2006/relationships/image" Target="../media/image42.png"/><Relationship Id="rId15" Type="http://schemas.openxmlformats.org/officeDocument/2006/relationships/image" Target="../media/image52.png"/><Relationship Id="rId14" Type="http://schemas.openxmlformats.org/officeDocument/2006/relationships/image" Target="../media/image45.png"/><Relationship Id="rId17" Type="http://schemas.openxmlformats.org/officeDocument/2006/relationships/image" Target="../media/image80.png"/><Relationship Id="rId16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.png"/><Relationship Id="rId21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Relationship Id="rId4" Type="http://schemas.openxmlformats.org/officeDocument/2006/relationships/image" Target="../media/image17.png"/><Relationship Id="rId9" Type="http://schemas.openxmlformats.org/officeDocument/2006/relationships/image" Target="../media/image58.png"/><Relationship Id="rId5" Type="http://schemas.openxmlformats.org/officeDocument/2006/relationships/image" Target="../media/image34.png"/><Relationship Id="rId6" Type="http://schemas.openxmlformats.org/officeDocument/2006/relationships/image" Target="../media/image75.png"/><Relationship Id="rId7" Type="http://schemas.openxmlformats.org/officeDocument/2006/relationships/image" Target="../media/image50.png"/><Relationship Id="rId8" Type="http://schemas.openxmlformats.org/officeDocument/2006/relationships/image" Target="../media/image63.png"/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5.png"/><Relationship Id="rId12" Type="http://schemas.openxmlformats.org/officeDocument/2006/relationships/image" Target="../media/image11.png"/><Relationship Id="rId15" Type="http://schemas.openxmlformats.org/officeDocument/2006/relationships/image" Target="../media/image22.png"/><Relationship Id="rId14" Type="http://schemas.openxmlformats.org/officeDocument/2006/relationships/image" Target="../media/image3.png"/><Relationship Id="rId17" Type="http://schemas.openxmlformats.org/officeDocument/2006/relationships/image" Target="../media/image54.png"/><Relationship Id="rId16" Type="http://schemas.openxmlformats.org/officeDocument/2006/relationships/image" Target="../media/image2.png"/><Relationship Id="rId19" Type="http://schemas.openxmlformats.org/officeDocument/2006/relationships/image" Target="../media/image76.png"/><Relationship Id="rId18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6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0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0.png"/><Relationship Id="rId4" Type="http://schemas.openxmlformats.org/officeDocument/2006/relationships/image" Target="../media/image93.png"/><Relationship Id="rId9" Type="http://schemas.openxmlformats.org/officeDocument/2006/relationships/image" Target="../media/image3.png"/><Relationship Id="rId5" Type="http://schemas.openxmlformats.org/officeDocument/2006/relationships/image" Target="../media/image73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22.png"/><Relationship Id="rId12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0" Type="http://schemas.openxmlformats.org/officeDocument/2006/relationships/image" Target="../media/image7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2.png"/><Relationship Id="rId11" Type="http://schemas.openxmlformats.org/officeDocument/2006/relationships/image" Target="../media/image89.png"/><Relationship Id="rId10" Type="http://schemas.openxmlformats.org/officeDocument/2006/relationships/image" Target="../media/image78.png"/><Relationship Id="rId12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"/>
          <p:cNvGrpSpPr/>
          <p:nvPr/>
        </p:nvGrpSpPr>
        <p:grpSpPr>
          <a:xfrm>
            <a:off x="15777969" y="360424"/>
            <a:ext cx="1215808" cy="311671"/>
            <a:chOff x="15777969" y="360424"/>
            <a:chExt cx="1215808" cy="311671"/>
          </a:xfrm>
        </p:grpSpPr>
        <p:grpSp>
          <p:nvGrpSpPr>
            <p:cNvPr id="77" name="Google Shape;77;p1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78" name="Google Shape;78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" name="Google Shape;80;p1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81" name="Google Shape;81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" name="Google Shape;84;p1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85" name="Google Shape;85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7" name="Google Shape;8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5952" y="980437"/>
            <a:ext cx="7716169" cy="830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05952" y="990385"/>
            <a:ext cx="7716169" cy="828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5450126" y="5107176"/>
            <a:ext cx="8304522" cy="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"/>
          <p:cNvGrpSpPr/>
          <p:nvPr/>
        </p:nvGrpSpPr>
        <p:grpSpPr>
          <a:xfrm>
            <a:off x="937818" y="974665"/>
            <a:ext cx="8668135" cy="8332439"/>
            <a:chOff x="937818" y="974665"/>
            <a:chExt cx="8668135" cy="8332439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37818" y="974665"/>
              <a:ext cx="8332439" cy="8332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26241" y="996300"/>
              <a:ext cx="4479712" cy="83005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26183" y="7226116"/>
            <a:ext cx="4729983" cy="65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3016" y="2856083"/>
            <a:ext cx="8755593" cy="362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92441" y="6025602"/>
            <a:ext cx="4778047" cy="1246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3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377" y="1847766"/>
            <a:ext cx="9723809" cy="6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8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378" name="Google Shape;378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8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381" name="Google Shape;381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8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385" name="Google Shape;385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8"/>
          <p:cNvSpPr txBox="1"/>
          <p:nvPr/>
        </p:nvSpPr>
        <p:spPr>
          <a:xfrm>
            <a:off x="3052975" y="270650"/>
            <a:ext cx="18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(로그인)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3193787" y="5829300"/>
            <a:ext cx="4122575" cy="9774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3193787" y="4412310"/>
            <a:ext cx="5721613" cy="124297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92" name="Google Shape;392;p8"/>
          <p:cNvGraphicFramePr/>
          <p:nvPr/>
        </p:nvGraphicFramePr>
        <p:xfrm>
          <a:off x="11607450" y="441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304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아이디 / 비밀번호 입력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입력 후 로그인 버튼 클릭 시, 로그인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3" name="Google Shape;393;p8"/>
          <p:cNvGraphicFramePr/>
          <p:nvPr/>
        </p:nvGraphicFramePr>
        <p:xfrm>
          <a:off x="11607450" y="603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304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아이디 / 비밀번호 찾기, 회원가입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아이디 / 비밀번호 찾기, 회원가입</a:t>
                      </a:r>
                      <a:r>
                        <a:rPr lang="en-US">
                          <a:highlight>
                            <a:srgbClr val="FFF2CC"/>
                          </a:highlight>
                        </a:rPr>
                        <a:t>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94" name="Google Shape;394;p8"/>
          <p:cNvSpPr txBox="1"/>
          <p:nvPr/>
        </p:nvSpPr>
        <p:spPr>
          <a:xfrm>
            <a:off x="2658446" y="406892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"/>
          <p:cNvSpPr txBox="1"/>
          <p:nvPr/>
        </p:nvSpPr>
        <p:spPr>
          <a:xfrm>
            <a:off x="2658446" y="5469071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839" y="5511602"/>
            <a:ext cx="6291976" cy="320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180" y="1540667"/>
            <a:ext cx="6318102" cy="342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407" name="Google Shape;407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" name="Google Shape;409;p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410" name="Google Shape;410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9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414" name="Google Shape;414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" name="Google Shape;41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9"/>
          <p:cNvSpPr txBox="1"/>
          <p:nvPr/>
        </p:nvSpPr>
        <p:spPr>
          <a:xfrm>
            <a:off x="3052975" y="270650"/>
            <a:ext cx="495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(아이디 / 비밀번호 찾기)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8" name="Google Shape;418;p9"/>
          <p:cNvSpPr/>
          <p:nvPr/>
        </p:nvSpPr>
        <p:spPr>
          <a:xfrm>
            <a:off x="3052975" y="3169447"/>
            <a:ext cx="3805025" cy="53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85763" y="1577032"/>
            <a:ext cx="6240021" cy="377809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9"/>
          <p:cNvSpPr/>
          <p:nvPr/>
        </p:nvSpPr>
        <p:spPr>
          <a:xfrm>
            <a:off x="10733275" y="3169446"/>
            <a:ext cx="3668525" cy="83105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9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22" name="Google Shape;422;p9"/>
          <p:cNvGraphicFramePr/>
          <p:nvPr/>
        </p:nvGraphicFramePr>
        <p:xfrm>
          <a:off x="10069375" y="59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304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이메일 주소 입력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찾기 버튼 클릭 시, 회원 아이디 확인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3" name="Google Shape;423;p9"/>
          <p:cNvGraphicFramePr/>
          <p:nvPr/>
        </p:nvGraphicFramePr>
        <p:xfrm>
          <a:off x="10069375" y="750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304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아이디 /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이메일 주소 입력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찾기 버튼 </a:t>
                      </a: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이메일로 임시 비밀번호 전송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24" name="Google Shape;424;p9"/>
          <p:cNvSpPr txBox="1"/>
          <p:nvPr/>
        </p:nvSpPr>
        <p:spPr>
          <a:xfrm>
            <a:off x="2624646" y="262325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9"/>
          <p:cNvSpPr txBox="1"/>
          <p:nvPr/>
        </p:nvSpPr>
        <p:spPr>
          <a:xfrm>
            <a:off x="10281271" y="270775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850" y="1322637"/>
            <a:ext cx="8759225" cy="764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893493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436" name="Google Shape;436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1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439" name="Google Shape;43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10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443" name="Google Shape;443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0"/>
          <p:cNvSpPr txBox="1"/>
          <p:nvPr/>
        </p:nvSpPr>
        <p:spPr>
          <a:xfrm>
            <a:off x="3052975" y="270650"/>
            <a:ext cx="26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(회원가입)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12878428" y="3305334"/>
            <a:ext cx="664500" cy="332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13585321" y="3299747"/>
            <a:ext cx="1643100" cy="1288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0389" y="1332745"/>
            <a:ext cx="6585774" cy="372980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0"/>
          <p:cNvSpPr/>
          <p:nvPr/>
        </p:nvSpPr>
        <p:spPr>
          <a:xfrm>
            <a:off x="5590700" y="3259698"/>
            <a:ext cx="664500" cy="332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2" name="Google Shape;452;p10"/>
          <p:cNvGraphicFramePr/>
          <p:nvPr/>
        </p:nvGraphicFramePr>
        <p:xfrm>
          <a:off x="1609850" y="5245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인증메일 전송 버튼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입력한 이메일로 인증번호 전송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3" name="Google Shape;453;p10"/>
          <p:cNvGraphicFramePr/>
          <p:nvPr/>
        </p:nvGraphicFramePr>
        <p:xfrm>
          <a:off x="1609850" y="64891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아이디 중복확인 버튼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아이디 중복 여부 확인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4" name="Google Shape;454;p10"/>
          <p:cNvGraphicFramePr/>
          <p:nvPr/>
        </p:nvGraphicFramePr>
        <p:xfrm>
          <a:off x="1609850" y="77327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유효성 검사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아이디, 비밀번호 유효성 및 비밀번호 일치 확인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55" name="Google Shape;455;p10"/>
          <p:cNvSpPr txBox="1"/>
          <p:nvPr/>
        </p:nvSpPr>
        <p:spPr>
          <a:xfrm>
            <a:off x="5169796" y="276278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0"/>
          <p:cNvSpPr txBox="1"/>
          <p:nvPr/>
        </p:nvSpPr>
        <p:spPr>
          <a:xfrm>
            <a:off x="12446546" y="281438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0"/>
          <p:cNvSpPr txBox="1"/>
          <p:nvPr/>
        </p:nvSpPr>
        <p:spPr>
          <a:xfrm>
            <a:off x="15055946" y="272898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850" y="1376765"/>
            <a:ext cx="8834676" cy="753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11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468" name="Google Shape;468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p11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471" name="Google Shape;471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11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475" name="Google Shape;475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7" name="Google Shape;47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1"/>
          <p:cNvSpPr txBox="1"/>
          <p:nvPr/>
        </p:nvSpPr>
        <p:spPr>
          <a:xfrm>
            <a:off x="3052975" y="270650"/>
            <a:ext cx="27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(공지사항)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3874226" y="2427479"/>
            <a:ext cx="3924300" cy="46921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1"/>
          <p:cNvSpPr/>
          <p:nvPr/>
        </p:nvSpPr>
        <p:spPr>
          <a:xfrm>
            <a:off x="2590800" y="3132548"/>
            <a:ext cx="1251505" cy="36907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1"/>
          <p:cNvSpPr/>
          <p:nvPr/>
        </p:nvSpPr>
        <p:spPr>
          <a:xfrm>
            <a:off x="9082137" y="2427479"/>
            <a:ext cx="926190" cy="46921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1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83" name="Google Shape;483;p11"/>
          <p:cNvGraphicFramePr/>
          <p:nvPr/>
        </p:nvGraphicFramePr>
        <p:xfrm>
          <a:off x="10706475" y="30168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공지사항 검색 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제목, 내용, 글쓴이로 공지사항 검색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4" name="Google Shape;484;p11"/>
          <p:cNvGraphicFramePr/>
          <p:nvPr/>
        </p:nvGraphicFramePr>
        <p:xfrm>
          <a:off x="10706475" y="46414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공지사항 글쓰기 버튼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어드민 로그인 시 노출. 클릭 시, 글쓰기 페이지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5" name="Google Shape;485;p11"/>
          <p:cNvGraphicFramePr/>
          <p:nvPr/>
        </p:nvGraphicFramePr>
        <p:xfrm>
          <a:off x="10706475" y="62660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공지사항 제목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공지사항 상세페이지로 이동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86" name="Google Shape;486;p11"/>
          <p:cNvSpPr txBox="1"/>
          <p:nvPr/>
        </p:nvSpPr>
        <p:spPr>
          <a:xfrm>
            <a:off x="3445796" y="196576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1"/>
          <p:cNvSpPr txBox="1"/>
          <p:nvPr/>
        </p:nvSpPr>
        <p:spPr>
          <a:xfrm>
            <a:off x="8623671" y="195211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1"/>
          <p:cNvSpPr txBox="1"/>
          <p:nvPr/>
        </p:nvSpPr>
        <p:spPr>
          <a:xfrm>
            <a:off x="2241796" y="259350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422" y="1712233"/>
            <a:ext cx="9974067" cy="705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12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499" name="Google Shape;499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12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502" name="Google Shape;50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12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506" name="Google Shape;506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2"/>
          <p:cNvSpPr txBox="1"/>
          <p:nvPr/>
        </p:nvSpPr>
        <p:spPr>
          <a:xfrm>
            <a:off x="3052975" y="270640"/>
            <a:ext cx="9909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(Q&amp;A)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4293927" y="2896689"/>
            <a:ext cx="4416731" cy="55306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2835625" y="4459552"/>
            <a:ext cx="1208327" cy="36907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2"/>
          <p:cNvSpPr/>
          <p:nvPr/>
        </p:nvSpPr>
        <p:spPr>
          <a:xfrm>
            <a:off x="2870459" y="3758837"/>
            <a:ext cx="328300" cy="304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2"/>
          <p:cNvSpPr/>
          <p:nvPr/>
        </p:nvSpPr>
        <p:spPr>
          <a:xfrm>
            <a:off x="9939046" y="2883800"/>
            <a:ext cx="1210102" cy="56595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94883" y="2144643"/>
            <a:ext cx="4324954" cy="130510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2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p12"/>
          <p:cNvSpPr txBox="1"/>
          <p:nvPr/>
        </p:nvSpPr>
        <p:spPr>
          <a:xfrm>
            <a:off x="3766923" y="244597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2"/>
          <p:cNvSpPr txBox="1"/>
          <p:nvPr/>
        </p:nvSpPr>
        <p:spPr>
          <a:xfrm>
            <a:off x="9522496" y="236976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2"/>
          <p:cNvSpPr txBox="1"/>
          <p:nvPr/>
        </p:nvSpPr>
        <p:spPr>
          <a:xfrm>
            <a:off x="2413221" y="335280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2"/>
          <p:cNvSpPr txBox="1"/>
          <p:nvPr/>
        </p:nvSpPr>
        <p:spPr>
          <a:xfrm>
            <a:off x="2394196" y="406363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④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0" name="Google Shape;520;p12"/>
          <p:cNvGraphicFramePr/>
          <p:nvPr/>
        </p:nvGraphicFramePr>
        <p:xfrm>
          <a:off x="11836300" y="390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287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문의사항 검색 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제목, 글쓴이로 문의사항 검색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1" name="Google Shape;521;p12"/>
          <p:cNvGraphicFramePr/>
          <p:nvPr/>
        </p:nvGraphicFramePr>
        <p:xfrm>
          <a:off x="11836300" y="522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287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문의하기 버튼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로그인 시 버튼 노출. 클릭 시, 문의하기 페이지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" name="Google Shape;522;p12"/>
          <p:cNvGraphicFramePr/>
          <p:nvPr/>
        </p:nvGraphicFramePr>
        <p:xfrm>
          <a:off x="11836300" y="656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287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비밀글 기능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글쓴이 본인/어드민이 아닐 시 경고창 표시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3" name="Google Shape;523;p12"/>
          <p:cNvGraphicFramePr/>
          <p:nvPr/>
        </p:nvGraphicFramePr>
        <p:xfrm>
          <a:off x="11836300" y="797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287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④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문의사항 제목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문의사항 상세페이지로 이동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314" y="1567213"/>
            <a:ext cx="9858965" cy="715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13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534" name="Google Shape;534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1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537" name="Google Shape;537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" name="Google Shape;540;p1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541" name="Google Shape;541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" name="Google Shape;543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3"/>
          <p:cNvSpPr txBox="1"/>
          <p:nvPr/>
        </p:nvSpPr>
        <p:spPr>
          <a:xfrm>
            <a:off x="3052975" y="270640"/>
            <a:ext cx="9909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(Q&amp;A)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809702" y="6515100"/>
            <a:ext cx="441310" cy="228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/>
          <p:nvPr/>
        </p:nvSpPr>
        <p:spPr>
          <a:xfrm>
            <a:off x="9138094" y="2768237"/>
            <a:ext cx="1758505" cy="533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3"/>
          <p:cNvSpPr/>
          <p:nvPr/>
        </p:nvSpPr>
        <p:spPr>
          <a:xfrm>
            <a:off x="1669613" y="6972300"/>
            <a:ext cx="9200860" cy="1066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49" name="Google Shape;549;p13"/>
          <p:cNvGraphicFramePr/>
          <p:nvPr/>
        </p:nvGraphicFramePr>
        <p:xfrm>
          <a:off x="11441850" y="30168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문의 수정, 삭제 버튼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문의 글쓴이 본인일 시 노출.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0" name="Google Shape;550;p13"/>
          <p:cNvGraphicFramePr/>
          <p:nvPr/>
        </p:nvGraphicFramePr>
        <p:xfrm>
          <a:off x="11441850" y="46414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답변 수정, 삭제 버튼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답변</a:t>
                      </a: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 글쓴이 본인일 시 노출.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1" name="Google Shape;551;p13"/>
          <p:cNvGraphicFramePr/>
          <p:nvPr/>
        </p:nvGraphicFramePr>
        <p:xfrm>
          <a:off x="11441850" y="62660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답변 수정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수정 버튼 클릭 시, 답변 수정 창 노출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552" name="Google Shape;552;p13"/>
          <p:cNvSpPr txBox="1"/>
          <p:nvPr/>
        </p:nvSpPr>
        <p:spPr>
          <a:xfrm>
            <a:off x="8623673" y="230652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3"/>
          <p:cNvSpPr txBox="1"/>
          <p:nvPr/>
        </p:nvSpPr>
        <p:spPr>
          <a:xfrm>
            <a:off x="2317996" y="612076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3"/>
          <p:cNvSpPr txBox="1"/>
          <p:nvPr/>
        </p:nvSpPr>
        <p:spPr>
          <a:xfrm>
            <a:off x="1217946" y="658248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14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564" name="Google Shape;56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14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567" name="Google Shape;567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" name="Google Shape;570;p14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571" name="Google Shape;571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3" name="Google Shape;57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4"/>
          <p:cNvSpPr txBox="1"/>
          <p:nvPr/>
        </p:nvSpPr>
        <p:spPr>
          <a:xfrm>
            <a:off x="3052975" y="270650"/>
            <a:ext cx="29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(콘텐츠 조회)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5" name="Google Shape;575;p14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76" name="Google Shape;576;p14"/>
          <p:cNvGraphicFramePr/>
          <p:nvPr/>
        </p:nvGraphicFramePr>
        <p:xfrm>
          <a:off x="10989763" y="35432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검색조건별 검색/정렬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콘텐츠 제목, 레벨별 검색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가격별, 레벨별 정렬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577" name="Google Shape;5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4200" y="1339663"/>
            <a:ext cx="9611401" cy="76063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8" name="Google Shape;578;p14"/>
          <p:cNvGraphicFramePr/>
          <p:nvPr/>
        </p:nvGraphicFramePr>
        <p:xfrm>
          <a:off x="10989763" y="51679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검색된 총 건수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페이지에 표시된 전체 컨텐츠의 총 건수를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9" name="Google Shape;579;p14"/>
          <p:cNvGraphicFramePr/>
          <p:nvPr/>
        </p:nvGraphicFramePr>
        <p:xfrm>
          <a:off x="10989763" y="6792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콘텐츠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콘텐츠명, 가격, 레벨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580" name="Google Shape;580;p14"/>
          <p:cNvSpPr/>
          <p:nvPr/>
        </p:nvSpPr>
        <p:spPr>
          <a:xfrm>
            <a:off x="3581400" y="2032625"/>
            <a:ext cx="4267200" cy="1066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1377871" y="2895600"/>
            <a:ext cx="718500" cy="533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4"/>
          <p:cNvSpPr/>
          <p:nvPr/>
        </p:nvSpPr>
        <p:spPr>
          <a:xfrm>
            <a:off x="7927475" y="3323500"/>
            <a:ext cx="2267700" cy="25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4"/>
          <p:cNvSpPr txBox="1"/>
          <p:nvPr/>
        </p:nvSpPr>
        <p:spPr>
          <a:xfrm>
            <a:off x="3052971" y="180896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4"/>
          <p:cNvSpPr txBox="1"/>
          <p:nvPr/>
        </p:nvSpPr>
        <p:spPr>
          <a:xfrm>
            <a:off x="865122" y="270966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4"/>
          <p:cNvSpPr txBox="1"/>
          <p:nvPr/>
        </p:nvSpPr>
        <p:spPr>
          <a:xfrm>
            <a:off x="7927471" y="279490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4" name="Google Shape;594;p15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595" name="Google Shape;59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15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598" name="Google Shape;59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1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602" name="Google Shape;60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15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605" name="Google Shape;60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15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608" name="Google Shape;60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" name="Google Shape;611;p1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612" name="Google Shape;61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4" name="Google Shape;61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5"/>
          <p:cNvSpPr txBox="1"/>
          <p:nvPr/>
        </p:nvSpPr>
        <p:spPr>
          <a:xfrm>
            <a:off x="3052975" y="270650"/>
            <a:ext cx="391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(콘텐츠 조회)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6" name="Google Shape;616;p15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7" name="Google Shape;61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3824" y="1886201"/>
            <a:ext cx="5784649" cy="54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31413" y="2569613"/>
            <a:ext cx="7486650" cy="477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9" name="Google Shape;619;p15"/>
          <p:cNvGraphicFramePr/>
          <p:nvPr/>
        </p:nvGraphicFramePr>
        <p:xfrm>
          <a:off x="2000175" y="7720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결제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구독개월을 선택한 뒤 결제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0" name="Google Shape;620;p15"/>
          <p:cNvGraphicFramePr/>
          <p:nvPr/>
        </p:nvGraphicFramePr>
        <p:xfrm>
          <a:off x="9531413" y="7720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결제 완료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결제완료 알림창 표시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621" name="Google Shape;62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34850" y="1134975"/>
            <a:ext cx="42481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34850" y="3107813"/>
            <a:ext cx="31051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5"/>
          <p:cNvSpPr txBox="1"/>
          <p:nvPr/>
        </p:nvSpPr>
        <p:spPr>
          <a:xfrm>
            <a:off x="2869998" y="262572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 txBox="1"/>
          <p:nvPr/>
        </p:nvSpPr>
        <p:spPr>
          <a:xfrm>
            <a:off x="7440948" y="93071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3366650" y="2935025"/>
            <a:ext cx="2762400" cy="3553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7934850" y="1134975"/>
            <a:ext cx="9058800" cy="620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636" name="Google Shape;63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" name="Google Shape;638;p16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639" name="Google Shape;63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" name="Google Shape;642;p1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643" name="Google Shape;64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5" name="Google Shape;645;p1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646" name="Google Shape;64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16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649" name="Google Shape;64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" name="Google Shape;652;p1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653" name="Google Shape;65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5" name="Google Shape;655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6"/>
          <p:cNvSpPr txBox="1"/>
          <p:nvPr/>
        </p:nvSpPr>
        <p:spPr>
          <a:xfrm>
            <a:off x="3052975" y="270650"/>
            <a:ext cx="34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(나의 구독내역)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7" name="Google Shape;657;p16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58" name="Google Shape;658;p16"/>
          <p:cNvGrpSpPr/>
          <p:nvPr/>
        </p:nvGrpSpPr>
        <p:grpSpPr>
          <a:xfrm>
            <a:off x="1170524" y="1670975"/>
            <a:ext cx="8915400" cy="6943725"/>
            <a:chOff x="9218325" y="1483763"/>
            <a:chExt cx="8915400" cy="6943725"/>
          </a:xfrm>
        </p:grpSpPr>
        <p:pic>
          <p:nvPicPr>
            <p:cNvPr id="659" name="Google Shape;659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218325" y="1483763"/>
              <a:ext cx="8915400" cy="694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559400" y="2143200"/>
              <a:ext cx="4391025" cy="83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16"/>
          <p:cNvSpPr/>
          <p:nvPr/>
        </p:nvSpPr>
        <p:spPr>
          <a:xfrm>
            <a:off x="3409825" y="2615000"/>
            <a:ext cx="4287600" cy="1111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2" name="Google Shape;662;p16"/>
          <p:cNvGraphicFramePr/>
          <p:nvPr/>
        </p:nvGraphicFramePr>
        <p:xfrm>
          <a:off x="11130163" y="1447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검색조건별 검색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콘텐츠명, 구독일자별 검색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3" name="Google Shape;663;p16"/>
          <p:cNvGraphicFramePr/>
          <p:nvPr/>
        </p:nvGraphicFramePr>
        <p:xfrm>
          <a:off x="11130163" y="3072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검색된 총 건수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페이지에 표시된 전체 내역의 총 건수를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4" name="Google Shape;664;p16"/>
          <p:cNvGraphicFramePr/>
          <p:nvPr/>
        </p:nvGraphicFramePr>
        <p:xfrm>
          <a:off x="11130163" y="4696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구독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구독ID, 콘텐츠명, 구독일, 구독료, 수강인원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5" name="Google Shape;665;p16"/>
          <p:cNvGraphicFramePr/>
          <p:nvPr/>
        </p:nvGraphicFramePr>
        <p:xfrm>
          <a:off x="11130163" y="6335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④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그룹관리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콘텐츠 정보, 연결그룹 정보, 그룹 생성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6" name="Google Shape;666;p16"/>
          <p:cNvGraphicFramePr/>
          <p:nvPr/>
        </p:nvGraphicFramePr>
        <p:xfrm>
          <a:off x="11117800" y="7974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⑤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환불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조건 충족 시 전액 환불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67" name="Google Shape;667;p16"/>
          <p:cNvSpPr/>
          <p:nvPr/>
        </p:nvSpPr>
        <p:spPr>
          <a:xfrm>
            <a:off x="1408387" y="1670975"/>
            <a:ext cx="447600" cy="365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6"/>
          <p:cNvSpPr/>
          <p:nvPr/>
        </p:nvSpPr>
        <p:spPr>
          <a:xfrm>
            <a:off x="1408375" y="4552700"/>
            <a:ext cx="8231100" cy="46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6"/>
          <p:cNvSpPr/>
          <p:nvPr/>
        </p:nvSpPr>
        <p:spPr>
          <a:xfrm>
            <a:off x="9033700" y="5776575"/>
            <a:ext cx="6057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6"/>
          <p:cNvSpPr txBox="1"/>
          <p:nvPr/>
        </p:nvSpPr>
        <p:spPr>
          <a:xfrm>
            <a:off x="2923471" y="241635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6"/>
          <p:cNvSpPr txBox="1"/>
          <p:nvPr/>
        </p:nvSpPr>
        <p:spPr>
          <a:xfrm>
            <a:off x="913146" y="151407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6"/>
          <p:cNvSpPr txBox="1"/>
          <p:nvPr/>
        </p:nvSpPr>
        <p:spPr>
          <a:xfrm>
            <a:off x="913146" y="432410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6"/>
          <p:cNvSpPr txBox="1"/>
          <p:nvPr/>
        </p:nvSpPr>
        <p:spPr>
          <a:xfrm>
            <a:off x="8556259" y="5562371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④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6"/>
          <p:cNvSpPr/>
          <p:nvPr/>
        </p:nvSpPr>
        <p:spPr>
          <a:xfrm>
            <a:off x="8971887" y="6626262"/>
            <a:ext cx="6921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6"/>
          <p:cNvSpPr txBox="1"/>
          <p:nvPr/>
        </p:nvSpPr>
        <p:spPr>
          <a:xfrm>
            <a:off x="8514446" y="638565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⑤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17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686" name="Google Shape;68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" name="Google Shape;688;p17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689" name="Google Shape;68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2" name="Google Shape;692;p17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693" name="Google Shape;69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5" name="Google Shape;6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17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697" name="Google Shape;69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9" name="Google Shape;699;p17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Google Shape;703;p17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704" name="Google Shape;70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6" name="Google Shape;70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7"/>
          <p:cNvSpPr txBox="1"/>
          <p:nvPr/>
        </p:nvSpPr>
        <p:spPr>
          <a:xfrm>
            <a:off x="3052975" y="270650"/>
            <a:ext cx="450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(나의 구독내역)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8" name="Google Shape;708;p17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7733" y="1160388"/>
            <a:ext cx="64960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683" y="5339226"/>
            <a:ext cx="65341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8683" y="3491301"/>
            <a:ext cx="6534150" cy="1724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2" name="Google Shape;712;p17"/>
          <p:cNvGraphicFramePr/>
          <p:nvPr/>
        </p:nvGraphicFramePr>
        <p:xfrm>
          <a:off x="1979771" y="63681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87967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구독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구독한 콘텐츠의 상세 정보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3" name="Google Shape;713;p17"/>
          <p:cNvGraphicFramePr/>
          <p:nvPr/>
        </p:nvGraphicFramePr>
        <p:xfrm>
          <a:off x="1979771" y="79927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87967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연결그룹 정보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그룹ID, 그룹명, 학습시작일, 학습종료일, 정원, 현재 학습인원 출력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4" name="Google Shape;714;p17"/>
          <p:cNvGraphicFramePr/>
          <p:nvPr/>
        </p:nvGraphicFramePr>
        <p:xfrm>
          <a:off x="9712228" y="7624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87967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그룹 생성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그룹명과 학습시작날짜 선택 시 그룹 생성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715" name="Google Shape;715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53717" y="1117238"/>
            <a:ext cx="6505575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712229" y="6303338"/>
            <a:ext cx="6496050" cy="104805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7"/>
          <p:cNvSpPr/>
          <p:nvPr/>
        </p:nvSpPr>
        <p:spPr>
          <a:xfrm>
            <a:off x="2057725" y="1629581"/>
            <a:ext cx="6534300" cy="1571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7"/>
          <p:cNvSpPr txBox="1"/>
          <p:nvPr/>
        </p:nvSpPr>
        <p:spPr>
          <a:xfrm>
            <a:off x="1560922" y="138900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7"/>
          <p:cNvSpPr txBox="1"/>
          <p:nvPr/>
        </p:nvSpPr>
        <p:spPr>
          <a:xfrm>
            <a:off x="1541396" y="368031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7"/>
          <p:cNvSpPr txBox="1"/>
          <p:nvPr/>
        </p:nvSpPr>
        <p:spPr>
          <a:xfrm>
            <a:off x="9102734" y="964847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7"/>
          <p:cNvSpPr/>
          <p:nvPr/>
        </p:nvSpPr>
        <p:spPr>
          <a:xfrm>
            <a:off x="2055600" y="3909224"/>
            <a:ext cx="6534300" cy="2367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7"/>
          <p:cNvSpPr/>
          <p:nvPr/>
        </p:nvSpPr>
        <p:spPr>
          <a:xfrm>
            <a:off x="9642125" y="1160400"/>
            <a:ext cx="6534300" cy="6182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"/>
          <p:cNvGrpSpPr/>
          <p:nvPr/>
        </p:nvGrpSpPr>
        <p:grpSpPr>
          <a:xfrm>
            <a:off x="1425996" y="3072949"/>
            <a:ext cx="14851677" cy="4766846"/>
            <a:chOff x="1425996" y="3072949"/>
            <a:chExt cx="14851677" cy="4766846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14248437" y="3716160"/>
              <a:ext cx="2672448" cy="13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9608485" y="-1663242"/>
              <a:ext cx="584906" cy="10057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8570152" y="-614034"/>
              <a:ext cx="584906" cy="12133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782785" y="5810558"/>
              <a:ext cx="2672448" cy="13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400000">
              <a:off x="8747231" y="1281745"/>
              <a:ext cx="584906" cy="125311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93697" y="2346218"/>
            <a:ext cx="1498643" cy="122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69626" y="6472424"/>
            <a:ext cx="1498643" cy="122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51077" y="2346218"/>
            <a:ext cx="1498643" cy="122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93697" y="6472424"/>
            <a:ext cx="1498643" cy="122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29766" y="4400004"/>
            <a:ext cx="1498643" cy="122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2387" y="4400004"/>
            <a:ext cx="1498643" cy="122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5284465" y="3790600"/>
            <a:ext cx="2303610" cy="50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0348636" y="3790600"/>
            <a:ext cx="23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</a:rPr>
              <a:t>역할구성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5284465" y="8108590"/>
            <a:ext cx="23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</a:rPr>
              <a:t>프로젝트 시연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0367113" y="8021229"/>
            <a:ext cx="23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</a:rPr>
              <a:t>소감 및 Q&amp;A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7817817" y="5976371"/>
            <a:ext cx="23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</a:rPr>
              <a:t>스토리보드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13023113" y="5948810"/>
            <a:ext cx="23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</a:rPr>
              <a:t>ERD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020916" y="6219097"/>
            <a:ext cx="1223136" cy="122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5997" y="4083775"/>
            <a:ext cx="1582120" cy="158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93137" y="2183231"/>
            <a:ext cx="803601" cy="88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5214" y="2167569"/>
            <a:ext cx="871969" cy="92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37579" y="1915269"/>
            <a:ext cx="1506490" cy="15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512255" y="1906521"/>
            <a:ext cx="1586499" cy="15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39705" y="1763664"/>
            <a:ext cx="16387256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35" name="Google Shape;135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2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38" name="Google Shape;138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2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42" name="Google Shape;142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281609" y="6782187"/>
            <a:ext cx="474678" cy="5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10291" y="2628090"/>
            <a:ext cx="465454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60929" y="4728074"/>
            <a:ext cx="436319" cy="5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290669" y="2628090"/>
            <a:ext cx="456557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655831" y="4692551"/>
            <a:ext cx="531754" cy="60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107845" y="6782187"/>
            <a:ext cx="470346" cy="60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89374" y="1056584"/>
            <a:ext cx="1144923" cy="8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18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734" name="Google Shape;734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18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737" name="Google Shape;73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" name="Google Shape;740;p18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741" name="Google Shape;741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3" name="Google Shape;74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8"/>
          <p:cNvSpPr txBox="1"/>
          <p:nvPr/>
        </p:nvSpPr>
        <p:spPr>
          <a:xfrm>
            <a:off x="3052975" y="270650"/>
            <a:ext cx="53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(학습그룹등록)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5" name="Google Shape;745;p18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6" name="Google Shape;74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4201" y="1427524"/>
            <a:ext cx="9590299" cy="73982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7" name="Google Shape;747;p18"/>
          <p:cNvGraphicFramePr/>
          <p:nvPr/>
        </p:nvGraphicFramePr>
        <p:xfrm>
          <a:off x="11376050" y="13227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검색조건별 검색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그룹ID, 그룹명 검색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Google Shape;748;p18"/>
          <p:cNvGraphicFramePr/>
          <p:nvPr/>
        </p:nvGraphicFramePr>
        <p:xfrm>
          <a:off x="11376050" y="29474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검색된 총 건수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페이지에 표시된 전체 내역의 총 건수를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Google Shape;749;p18"/>
          <p:cNvGraphicFramePr/>
          <p:nvPr/>
        </p:nvGraphicFramePr>
        <p:xfrm>
          <a:off x="11376050" y="45720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그룹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그룹ID, 그룹이름, 연결된 패키지, 그룹인원,  학습가능일 </a:t>
                      </a:r>
                      <a:r>
                        <a:rPr lang="en-US">
                          <a:highlight>
                            <a:srgbClr val="FFF2CC"/>
                          </a:highlight>
                        </a:rPr>
                        <a:t>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Google Shape;750;p18"/>
          <p:cNvGraphicFramePr/>
          <p:nvPr/>
        </p:nvGraphicFramePr>
        <p:xfrm>
          <a:off x="11369863" y="6211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④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그룹생성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 생성 모달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1" name="Google Shape;751;p18"/>
          <p:cNvGraphicFramePr/>
          <p:nvPr/>
        </p:nvGraphicFramePr>
        <p:xfrm>
          <a:off x="11357500" y="78501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⑤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그룹명 변경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그룹명 변경 모달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52" name="Google Shape;752;p18"/>
          <p:cNvSpPr/>
          <p:nvPr/>
        </p:nvSpPr>
        <p:spPr>
          <a:xfrm>
            <a:off x="1302325" y="1498675"/>
            <a:ext cx="5823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3713550" y="3190525"/>
            <a:ext cx="4357800" cy="53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1302325" y="5010750"/>
            <a:ext cx="9171600" cy="53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9310250" y="3190525"/>
            <a:ext cx="1221300" cy="53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/>
          <p:nvPr/>
        </p:nvSpPr>
        <p:spPr>
          <a:xfrm>
            <a:off x="9582013" y="7224588"/>
            <a:ext cx="8775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8"/>
          <p:cNvSpPr txBox="1"/>
          <p:nvPr/>
        </p:nvSpPr>
        <p:spPr>
          <a:xfrm>
            <a:off x="3153671" y="294015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8"/>
          <p:cNvSpPr txBox="1"/>
          <p:nvPr/>
        </p:nvSpPr>
        <p:spPr>
          <a:xfrm>
            <a:off x="836946" y="120927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8"/>
          <p:cNvSpPr txBox="1"/>
          <p:nvPr/>
        </p:nvSpPr>
        <p:spPr>
          <a:xfrm>
            <a:off x="836946" y="478130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8"/>
          <p:cNvSpPr txBox="1"/>
          <p:nvPr/>
        </p:nvSpPr>
        <p:spPr>
          <a:xfrm>
            <a:off x="8800859" y="2968021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④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8"/>
          <p:cNvSpPr txBox="1"/>
          <p:nvPr/>
        </p:nvSpPr>
        <p:spPr>
          <a:xfrm>
            <a:off x="9104321" y="7031446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⑤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773" name="Google Shape;77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5" name="Google Shape;775;p1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776" name="Google Shape;77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9" name="Google Shape;779;p19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780" name="Google Shape;780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2" name="Google Shape;78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9"/>
          <p:cNvSpPr txBox="1"/>
          <p:nvPr/>
        </p:nvSpPr>
        <p:spPr>
          <a:xfrm>
            <a:off x="3052975" y="270650"/>
            <a:ext cx="56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(학습그룹등록 &gt; 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그룹생성/그룹명 수정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4" name="Google Shape;784;p19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5" name="Google Shape;785;p19"/>
          <p:cNvPicPr preferRelativeResize="0"/>
          <p:nvPr/>
        </p:nvPicPr>
        <p:blipFill rotWithShape="1">
          <a:blip r:embed="rId10">
            <a:alphaModFix/>
          </a:blip>
          <a:srcRect b="0" l="0" r="0" t="13778"/>
          <a:stretch/>
        </p:blipFill>
        <p:spPr>
          <a:xfrm>
            <a:off x="1174001" y="2881948"/>
            <a:ext cx="8868425" cy="59060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6" name="Google Shape;786;p19"/>
          <p:cNvGraphicFramePr/>
          <p:nvPr/>
        </p:nvGraphicFramePr>
        <p:xfrm>
          <a:off x="11015051" y="3563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선택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구독한 콘텐츠 선택 시 해당 콘텐츠정보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787" name="Google Shape;78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6327" y="1157500"/>
            <a:ext cx="8868454" cy="174199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9"/>
          <p:cNvSpPr/>
          <p:nvPr/>
        </p:nvSpPr>
        <p:spPr>
          <a:xfrm>
            <a:off x="1166341" y="1634641"/>
            <a:ext cx="8868300" cy="1348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9"/>
          <p:cNvSpPr/>
          <p:nvPr/>
        </p:nvSpPr>
        <p:spPr>
          <a:xfrm>
            <a:off x="8598777" y="4524225"/>
            <a:ext cx="1378200" cy="46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1141750" y="5488075"/>
            <a:ext cx="8982000" cy="3300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 txBox="1"/>
          <p:nvPr/>
        </p:nvSpPr>
        <p:spPr>
          <a:xfrm>
            <a:off x="946197" y="4954922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2" name="Google Shape;792;p19"/>
          <p:cNvGraphicFramePr/>
          <p:nvPr/>
        </p:nvGraphicFramePr>
        <p:xfrm>
          <a:off x="11027413" y="49521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연결 가능 그룹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구독개월수를 기반으로 남은 연결 가능 그룹 개수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3" name="Google Shape;793;p19"/>
          <p:cNvGraphicFramePr/>
          <p:nvPr/>
        </p:nvGraphicFramePr>
        <p:xfrm>
          <a:off x="11015063" y="6274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그룹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그룹명과 학습날짜 설정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달력에서 시작날짜 선택 시 자동으로 종료날짜 선택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94" name="Google Shape;794;p19"/>
          <p:cNvSpPr txBox="1"/>
          <p:nvPr/>
        </p:nvSpPr>
        <p:spPr>
          <a:xfrm>
            <a:off x="915597" y="1081750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9"/>
          <p:cNvSpPr txBox="1"/>
          <p:nvPr/>
        </p:nvSpPr>
        <p:spPr>
          <a:xfrm>
            <a:off x="8093521" y="437181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6" name="Google Shape;79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73501" y="1234150"/>
            <a:ext cx="4273050" cy="191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7" name="Google Shape;797;p19"/>
          <p:cNvGraphicFramePr/>
          <p:nvPr/>
        </p:nvGraphicFramePr>
        <p:xfrm>
          <a:off x="11015039" y="7813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④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그룹명 수정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그룹명 수정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98" name="Google Shape;798;p19"/>
          <p:cNvSpPr/>
          <p:nvPr/>
        </p:nvSpPr>
        <p:spPr>
          <a:xfrm>
            <a:off x="11497313" y="1234150"/>
            <a:ext cx="4444200" cy="2122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 txBox="1"/>
          <p:nvPr/>
        </p:nvSpPr>
        <p:spPr>
          <a:xfrm>
            <a:off x="10994397" y="1081746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④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83" y="2195350"/>
            <a:ext cx="9688424" cy="589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2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812" name="Google Shape;81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4" name="Google Shape;814;p2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815" name="Google Shape;81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8" name="Google Shape;818;p20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819" name="Google Shape;819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0"/>
          <p:cNvSpPr txBox="1"/>
          <p:nvPr/>
        </p:nvSpPr>
        <p:spPr>
          <a:xfrm>
            <a:off x="3052975" y="270650"/>
            <a:ext cx="49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(그룹가입승인)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3743550" y="3884600"/>
            <a:ext cx="4371000" cy="573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/>
          <p:nvPr/>
        </p:nvSpPr>
        <p:spPr>
          <a:xfrm>
            <a:off x="1381200" y="2247900"/>
            <a:ext cx="5898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0"/>
          <p:cNvSpPr/>
          <p:nvPr/>
        </p:nvSpPr>
        <p:spPr>
          <a:xfrm>
            <a:off x="1350825" y="5005487"/>
            <a:ext cx="9238200" cy="365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27" name="Google Shape;827;p20"/>
          <p:cNvGraphicFramePr/>
          <p:nvPr/>
        </p:nvGraphicFramePr>
        <p:xfrm>
          <a:off x="11150913" y="1888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검색조건별 검색/정렬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그룹ID, 그룹명 검색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8" name="Google Shape;828;p20"/>
          <p:cNvGraphicFramePr/>
          <p:nvPr/>
        </p:nvGraphicFramePr>
        <p:xfrm>
          <a:off x="11150913" y="35133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검색된 총 건수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페이지에 표시된 전체 내역의 총 건수를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9" name="Google Shape;829;p20"/>
          <p:cNvGraphicFramePr/>
          <p:nvPr/>
        </p:nvGraphicFramePr>
        <p:xfrm>
          <a:off x="11150913" y="51379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그룹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그룹ID, 그룹명, 그룹인원, 학습가능일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30" name="Google Shape;830;p20"/>
          <p:cNvSpPr/>
          <p:nvPr/>
        </p:nvSpPr>
        <p:spPr>
          <a:xfrm>
            <a:off x="9606575" y="5848475"/>
            <a:ext cx="866400" cy="45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1" name="Google Shape;831;p20"/>
          <p:cNvGraphicFramePr/>
          <p:nvPr/>
        </p:nvGraphicFramePr>
        <p:xfrm>
          <a:off x="11150913" y="67917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④</a:t>
                      </a:r>
                      <a:r>
                        <a:rPr b="1" lang="en-US" sz="2400"/>
                        <a:t> 학습자 관리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 정보, 그룹 멤버 관리, 그룹 신청 승인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32" name="Google Shape;832;p20"/>
          <p:cNvSpPr txBox="1"/>
          <p:nvPr/>
        </p:nvSpPr>
        <p:spPr>
          <a:xfrm>
            <a:off x="3254384" y="372443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 txBox="1"/>
          <p:nvPr/>
        </p:nvSpPr>
        <p:spPr>
          <a:xfrm>
            <a:off x="915597" y="203448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0"/>
          <p:cNvSpPr txBox="1"/>
          <p:nvPr/>
        </p:nvSpPr>
        <p:spPr>
          <a:xfrm>
            <a:off x="861458" y="483885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20"/>
          <p:cNvSpPr txBox="1"/>
          <p:nvPr/>
        </p:nvSpPr>
        <p:spPr>
          <a:xfrm>
            <a:off x="9136021" y="5693821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④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1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847" name="Google Shape;847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p21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850" name="Google Shape;850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3" name="Google Shape;853;p21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854" name="Google Shape;85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6" name="Google Shape;85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1"/>
          <p:cNvSpPr txBox="1"/>
          <p:nvPr/>
        </p:nvSpPr>
        <p:spPr>
          <a:xfrm>
            <a:off x="3052975" y="270650"/>
            <a:ext cx="43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(그룹가입승인)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8" name="Google Shape;858;p21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9" name="Google Shape;85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31883" y="1301416"/>
            <a:ext cx="6283514" cy="225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84087" y="4164776"/>
            <a:ext cx="6258874" cy="10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28950" y="8002600"/>
            <a:ext cx="6240600" cy="10006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2" name="Google Shape;862;p21"/>
          <p:cNvGraphicFramePr/>
          <p:nvPr/>
        </p:nvGraphicFramePr>
        <p:xfrm>
          <a:off x="2667688" y="3951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그룹 정보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해당 그룹</a:t>
                      </a: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의 상세 정보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3" name="Google Shape;863;p21"/>
          <p:cNvGraphicFramePr/>
          <p:nvPr/>
        </p:nvGraphicFramePr>
        <p:xfrm>
          <a:off x="2667700" y="5565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272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/>
                        <a:t>그룹 멤버 관리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115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그룹에 소속된 멤버 리스트, 멤버 삭제(내보내기)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4" name="Google Shape;864;p21"/>
          <p:cNvGraphicFramePr/>
          <p:nvPr/>
        </p:nvGraphicFramePr>
        <p:xfrm>
          <a:off x="2667688" y="7102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5551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그룹 신청 승인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가입 신청한 학습자 승인/거절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pSp>
        <p:nvGrpSpPr>
          <p:cNvPr id="865" name="Google Shape;865;p21"/>
          <p:cNvGrpSpPr/>
          <p:nvPr/>
        </p:nvGrpSpPr>
        <p:grpSpPr>
          <a:xfrm>
            <a:off x="10095639" y="1171650"/>
            <a:ext cx="6259612" cy="2933592"/>
            <a:chOff x="1565164" y="3383550"/>
            <a:chExt cx="6259612" cy="2933592"/>
          </a:xfrm>
        </p:grpSpPr>
        <p:pic>
          <p:nvPicPr>
            <p:cNvPr id="866" name="Google Shape;866;p21"/>
            <p:cNvPicPr preferRelativeResize="0"/>
            <p:nvPr/>
          </p:nvPicPr>
          <p:blipFill rotWithShape="1">
            <a:blip r:embed="rId13">
              <a:alphaModFix/>
            </a:blip>
            <a:srcRect b="0" l="0" r="0" t="76484"/>
            <a:stretch/>
          </p:blipFill>
          <p:spPr>
            <a:xfrm>
              <a:off x="1565164" y="5444817"/>
              <a:ext cx="6258876" cy="872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1"/>
            <p:cNvPicPr preferRelativeResize="0"/>
            <p:nvPr/>
          </p:nvPicPr>
          <p:blipFill rotWithShape="1">
            <a:blip r:embed="rId13">
              <a:alphaModFix/>
            </a:blip>
            <a:srcRect b="32582" l="0" r="0" t="0"/>
            <a:stretch/>
          </p:blipFill>
          <p:spPr>
            <a:xfrm>
              <a:off x="1565900" y="3383550"/>
              <a:ext cx="6258876" cy="250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8" name="Google Shape;868;p21"/>
          <p:cNvGrpSpPr/>
          <p:nvPr/>
        </p:nvGrpSpPr>
        <p:grpSpPr>
          <a:xfrm>
            <a:off x="10015400" y="5354525"/>
            <a:ext cx="6243825" cy="2504893"/>
            <a:chOff x="8394925" y="4143425"/>
            <a:chExt cx="6243825" cy="2504893"/>
          </a:xfrm>
        </p:grpSpPr>
        <p:pic>
          <p:nvPicPr>
            <p:cNvPr id="869" name="Google Shape;869;p21"/>
            <p:cNvPicPr preferRelativeResize="0"/>
            <p:nvPr/>
          </p:nvPicPr>
          <p:blipFill rotWithShape="1">
            <a:blip r:embed="rId14">
              <a:alphaModFix/>
            </a:blip>
            <a:srcRect b="46100" l="0" r="0" t="0"/>
            <a:stretch/>
          </p:blipFill>
          <p:spPr>
            <a:xfrm>
              <a:off x="8398150" y="4143425"/>
              <a:ext cx="6240600" cy="199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21"/>
            <p:cNvPicPr preferRelativeResize="0"/>
            <p:nvPr/>
          </p:nvPicPr>
          <p:blipFill rotWithShape="1">
            <a:blip r:embed="rId14">
              <a:alphaModFix/>
            </a:blip>
            <a:srcRect b="0" l="0" r="0" t="85470"/>
            <a:stretch/>
          </p:blipFill>
          <p:spPr>
            <a:xfrm>
              <a:off x="8394925" y="6109318"/>
              <a:ext cx="6240600" cy="53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1" name="Google Shape;871;p21"/>
          <p:cNvSpPr txBox="1"/>
          <p:nvPr/>
        </p:nvSpPr>
        <p:spPr>
          <a:xfrm>
            <a:off x="1967584" y="1780614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 txBox="1"/>
          <p:nvPr/>
        </p:nvSpPr>
        <p:spPr>
          <a:xfrm>
            <a:off x="9517772" y="141473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 txBox="1"/>
          <p:nvPr/>
        </p:nvSpPr>
        <p:spPr>
          <a:xfrm>
            <a:off x="9499511" y="5174571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2531875" y="1933025"/>
            <a:ext cx="6259500" cy="15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10015375" y="1567150"/>
            <a:ext cx="6327900" cy="357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10015400" y="5278025"/>
            <a:ext cx="6327900" cy="357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14875800" y="2400325"/>
            <a:ext cx="7005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15394075" y="1615350"/>
            <a:ext cx="875400" cy="365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1"/>
          <p:cNvSpPr/>
          <p:nvPr/>
        </p:nvSpPr>
        <p:spPr>
          <a:xfrm>
            <a:off x="15091482" y="6586825"/>
            <a:ext cx="7005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1"/>
          <p:cNvSpPr/>
          <p:nvPr/>
        </p:nvSpPr>
        <p:spPr>
          <a:xfrm>
            <a:off x="14473465" y="5805750"/>
            <a:ext cx="16911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g27e379418df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25" y="994575"/>
            <a:ext cx="7362825" cy="8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27e379418df_1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7e379418df_1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7e379418df_1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7e379418df_1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g27e379418df_1_6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891" name="Google Shape;891;g27e379418df_1_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g27e379418df_1_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3" name="Google Shape;893;g27e379418df_1_6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894" name="Google Shape;894;g27e379418df_1_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g27e379418df_1_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g27e379418df_1_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7" name="Google Shape;897;g27e379418df_1_69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898" name="Google Shape;898;g27e379418df_1_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g27e379418df_1_6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0" name="Google Shape;900;g27e379418df_1_69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01" name="Google Shape;901;g27e379418df_1_69"/>
          <p:cNvGraphicFramePr/>
          <p:nvPr/>
        </p:nvGraphicFramePr>
        <p:xfrm>
          <a:off x="9622975" y="26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관리자 로그인 시 접근 가능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관리마당 -&gt; 콘텐츠 등록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02" name="Google Shape;902;g27e379418df_1_69"/>
          <p:cNvSpPr/>
          <p:nvPr/>
        </p:nvSpPr>
        <p:spPr>
          <a:xfrm>
            <a:off x="7301825" y="1046525"/>
            <a:ext cx="1023300" cy="31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27e379418df_1_69"/>
          <p:cNvSpPr txBox="1"/>
          <p:nvPr/>
        </p:nvSpPr>
        <p:spPr>
          <a:xfrm>
            <a:off x="6833250" y="9045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4" name="Google Shape;904;g27e379418df_1_69"/>
          <p:cNvGraphicFramePr/>
          <p:nvPr/>
        </p:nvGraphicFramePr>
        <p:xfrm>
          <a:off x="9622975" y="4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유효성 검사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javascript로 유효성 검사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 최대 인원 입력 시 수강인원 선택 가능(REST API 사용)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fileupload 최대 1개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05" name="Google Shape;905;g27e379418df_1_69"/>
          <p:cNvSpPr txBox="1"/>
          <p:nvPr/>
        </p:nvSpPr>
        <p:spPr>
          <a:xfrm>
            <a:off x="1499250" y="18189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6" name="Google Shape;906;g27e379418df_1_69"/>
          <p:cNvGraphicFramePr/>
          <p:nvPr/>
        </p:nvGraphicFramePr>
        <p:xfrm>
          <a:off x="9622975" y="658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등록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콘텐츠 내용 등록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07" name="Google Shape;907;g27e379418df_1_69"/>
          <p:cNvSpPr txBox="1"/>
          <p:nvPr/>
        </p:nvSpPr>
        <p:spPr>
          <a:xfrm>
            <a:off x="3861450" y="85245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8" name="Google Shape;908;g27e379418df_1_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27e379418df_1_69"/>
          <p:cNvSpPr txBox="1"/>
          <p:nvPr/>
        </p:nvSpPr>
        <p:spPr>
          <a:xfrm>
            <a:off x="3052975" y="270650"/>
            <a:ext cx="37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(관리자용&gt;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콘텐츠 등록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0" name="Google Shape;910;g27e379418df_1_69"/>
          <p:cNvSpPr/>
          <p:nvPr/>
        </p:nvSpPr>
        <p:spPr>
          <a:xfrm>
            <a:off x="1684725" y="2308000"/>
            <a:ext cx="7424100" cy="6302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27e379418df_1_69"/>
          <p:cNvSpPr/>
          <p:nvPr/>
        </p:nvSpPr>
        <p:spPr>
          <a:xfrm>
            <a:off x="4329450" y="8780575"/>
            <a:ext cx="1138800" cy="46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g27e379418df_1_69"/>
          <p:cNvSpPr/>
          <p:nvPr/>
        </p:nvSpPr>
        <p:spPr>
          <a:xfrm>
            <a:off x="3548700" y="3706475"/>
            <a:ext cx="24936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27e379418df_1_69"/>
          <p:cNvSpPr/>
          <p:nvPr/>
        </p:nvSpPr>
        <p:spPr>
          <a:xfrm>
            <a:off x="3474525" y="8159400"/>
            <a:ext cx="24936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g27e379418df_1_69"/>
          <p:cNvSpPr txBox="1"/>
          <p:nvPr/>
        </p:nvSpPr>
        <p:spPr>
          <a:xfrm>
            <a:off x="1144197" y="218688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27e379418df_1_69"/>
          <p:cNvSpPr txBox="1"/>
          <p:nvPr/>
        </p:nvSpPr>
        <p:spPr>
          <a:xfrm>
            <a:off x="3757058" y="864885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g2455e36cb31_0_3"/>
          <p:cNvPicPr preferRelativeResize="0"/>
          <p:nvPr/>
        </p:nvPicPr>
        <p:blipFill rotWithShape="1">
          <a:blip r:embed="rId3">
            <a:alphaModFix/>
          </a:blip>
          <a:srcRect b="0" l="0" r="0" t="2903"/>
          <a:stretch/>
        </p:blipFill>
        <p:spPr>
          <a:xfrm>
            <a:off x="1704050" y="1033950"/>
            <a:ext cx="7533550" cy="80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2455e36cb31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2455e36cb31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2455e36cb31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2455e36cb31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g2455e36cb31_0_3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926" name="Google Shape;926;g2455e36cb31_0_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g2455e36cb31_0_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g2455e36cb31_0_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929" name="Google Shape;929;g2455e36cb31_0_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g2455e36cb31_0_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g2455e36cb31_0_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Google Shape;932;g2455e36cb31_0_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933" name="Google Shape;933;g2455e36cb31_0_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g2455e36cb31_0_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5" name="Google Shape;935;g2455e36cb31_0_3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36" name="Google Shape;936;g2455e36cb31_0_3"/>
          <p:cNvGraphicFramePr/>
          <p:nvPr/>
        </p:nvGraphicFramePr>
        <p:xfrm>
          <a:off x="9622975" y="26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관리자 로그인 시 수정 삭제 가능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관리마당 -&gt; 콘텐츠 등록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37" name="Google Shape;937;g2455e36cb31_0_3"/>
          <p:cNvSpPr/>
          <p:nvPr/>
        </p:nvSpPr>
        <p:spPr>
          <a:xfrm>
            <a:off x="8063825" y="1656125"/>
            <a:ext cx="1138800" cy="46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g2455e36cb31_0_3"/>
          <p:cNvSpPr txBox="1"/>
          <p:nvPr/>
        </p:nvSpPr>
        <p:spPr>
          <a:xfrm>
            <a:off x="7595250" y="15141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9" name="Google Shape;939;g2455e36cb31_0_3"/>
          <p:cNvGraphicFramePr/>
          <p:nvPr/>
        </p:nvGraphicFramePr>
        <p:xfrm>
          <a:off x="9622975" y="4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상세내역 조회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학습인원별 콘텐츠 조회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인원별 할인율 적용(40인부터 10% 차등 적용)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첨부파일 조회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40" name="Google Shape;940;g2455e36cb31_0_3"/>
          <p:cNvSpPr txBox="1"/>
          <p:nvPr/>
        </p:nvSpPr>
        <p:spPr>
          <a:xfrm>
            <a:off x="1499250" y="15903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1" name="Google Shape;941;g2455e36cb31_0_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g2455e36cb31_0_3"/>
          <p:cNvSpPr txBox="1"/>
          <p:nvPr/>
        </p:nvSpPr>
        <p:spPr>
          <a:xfrm>
            <a:off x="3052975" y="270650"/>
            <a:ext cx="37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(관리자용&gt;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콘텐츠 조회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3" name="Google Shape;943;g2455e36cb31_0_3"/>
          <p:cNvSpPr/>
          <p:nvPr/>
        </p:nvSpPr>
        <p:spPr>
          <a:xfrm>
            <a:off x="1760925" y="6582100"/>
            <a:ext cx="7424100" cy="2498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g2455e36cb31_0_3"/>
          <p:cNvSpPr txBox="1"/>
          <p:nvPr/>
        </p:nvSpPr>
        <p:spPr>
          <a:xfrm>
            <a:off x="7556873" y="146832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2455e36cb31_0_3"/>
          <p:cNvSpPr txBox="1"/>
          <p:nvPr/>
        </p:nvSpPr>
        <p:spPr>
          <a:xfrm>
            <a:off x="1251196" y="6425563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g2455e36cb31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2455e36cb31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2455e36cb31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2455e36cb31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Google Shape;954;g2455e36cb31_0_35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955" name="Google Shape;955;g2455e36cb31_0_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g2455e36cb31_0_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7" name="Google Shape;957;g2455e36cb31_0_35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958" name="Google Shape;958;g2455e36cb31_0_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g2455e36cb31_0_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g2455e36cb31_0_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1" name="Google Shape;961;g2455e36cb31_0_3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962" name="Google Shape;962;g2455e36cb31_0_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g2455e36cb31_0_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4" name="Google Shape;964;g2455e36cb31_0_35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65" name="Google Shape;965;g2455e36cb31_0_35"/>
          <p:cNvGraphicFramePr/>
          <p:nvPr/>
        </p:nvGraphicFramePr>
        <p:xfrm>
          <a:off x="9622975" y="60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콘텐츠 내용 수정 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첨부파일 수정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javascript로 유효성 검사 처리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6" name="Google Shape;966;g2455e36cb31_0_35"/>
          <p:cNvGraphicFramePr/>
          <p:nvPr/>
        </p:nvGraphicFramePr>
        <p:xfrm>
          <a:off x="9622975" y="764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수정 삭제 시 팝업 설정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사용자에게 메시지 표시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967" name="Google Shape;967;g2455e36cb31_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g2455e36cb31_0_35"/>
          <p:cNvSpPr txBox="1"/>
          <p:nvPr/>
        </p:nvSpPr>
        <p:spPr>
          <a:xfrm>
            <a:off x="3052975" y="270650"/>
            <a:ext cx="43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(관리자용&gt;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콘텐츠 수정/삭제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9" name="Google Shape;969;g2455e36cb31_0_35"/>
          <p:cNvSpPr txBox="1"/>
          <p:nvPr/>
        </p:nvSpPr>
        <p:spPr>
          <a:xfrm>
            <a:off x="16962023" y="144548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0" name="Google Shape;970;g2455e36cb31_0_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200" y="1140437"/>
            <a:ext cx="7722850" cy="79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2455e36cb31_0_35"/>
          <p:cNvSpPr/>
          <p:nvPr/>
        </p:nvSpPr>
        <p:spPr>
          <a:xfrm>
            <a:off x="1532325" y="1899600"/>
            <a:ext cx="7722900" cy="7181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2455e36cb31_0_35"/>
          <p:cNvSpPr/>
          <p:nvPr/>
        </p:nvSpPr>
        <p:spPr>
          <a:xfrm>
            <a:off x="4108075" y="7638000"/>
            <a:ext cx="5169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g2455e36cb31_0_35"/>
          <p:cNvSpPr txBox="1"/>
          <p:nvPr/>
        </p:nvSpPr>
        <p:spPr>
          <a:xfrm>
            <a:off x="1042050" y="15141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g2455e36cb31_0_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95750" y="3648762"/>
            <a:ext cx="6191250" cy="20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g2455e36cb31_0_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95750" y="1524775"/>
            <a:ext cx="6086975" cy="18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g2455e36cb31_0_35"/>
          <p:cNvSpPr txBox="1"/>
          <p:nvPr/>
        </p:nvSpPr>
        <p:spPr>
          <a:xfrm>
            <a:off x="9076496" y="1115538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g2455e36cb31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150" y="1275125"/>
            <a:ext cx="7407149" cy="57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g2455e36cb31_0_121"/>
          <p:cNvPicPr preferRelativeResize="0"/>
          <p:nvPr/>
        </p:nvPicPr>
        <p:blipFill rotWithShape="1">
          <a:blip r:embed="rId4">
            <a:alphaModFix/>
          </a:blip>
          <a:srcRect b="13995" l="0" r="0" t="402"/>
          <a:stretch/>
        </p:blipFill>
        <p:spPr>
          <a:xfrm>
            <a:off x="1382600" y="1198925"/>
            <a:ext cx="7424099" cy="5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g2455e36cb31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g2455e36cb31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g2455e36cb31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2455e36cb31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g2455e36cb31_0_121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988" name="Google Shape;988;g2455e36cb31_0_1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g2455e36cb31_0_1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0" name="Google Shape;990;g2455e36cb31_0_121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991" name="Google Shape;991;g2455e36cb31_0_1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g2455e36cb31_0_1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g2455e36cb31_0_1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g2455e36cb31_0_121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995" name="Google Shape;995;g2455e36cb31_0_1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g2455e36cb31_0_1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7" name="Google Shape;997;g2455e36cb31_0_121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98" name="Google Shape;998;g2455e36cb31_0_121"/>
          <p:cNvGraphicFramePr/>
          <p:nvPr/>
        </p:nvGraphicFramePr>
        <p:xfrm>
          <a:off x="1460125" y="747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68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일자별 검색 옵션 제공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89745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차트와 선 그래프를 사용하여 시각화(일자, 매출금액)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목록에는 각 일자별로 관련 정보 나열(매출액, 매출 건수)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         *  매출 있는 건만 조회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99" name="Google Shape;999;g2455e36cb31_0_121"/>
          <p:cNvSpPr txBox="1"/>
          <p:nvPr/>
        </p:nvSpPr>
        <p:spPr>
          <a:xfrm>
            <a:off x="1677600" y="169695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0" name="Google Shape;1000;g2455e36cb31_0_121"/>
          <p:cNvGraphicFramePr/>
          <p:nvPr/>
        </p:nvGraphicFramePr>
        <p:xfrm>
          <a:off x="9425700" y="747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수준별 검색 옵션 제공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차트와 막대 그래프를 사용하여 시각화(수준, 매출금액)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목록에는 각 일자별로 관련 정보 나열(수준,매출액, 매출 건수)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수준별 차트 조회 가능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01" name="Google Shape;1001;g2455e36cb31_0_121"/>
          <p:cNvSpPr txBox="1"/>
          <p:nvPr/>
        </p:nvSpPr>
        <p:spPr>
          <a:xfrm>
            <a:off x="1499250" y="18189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g2455e36cb31_0_121"/>
          <p:cNvSpPr txBox="1"/>
          <p:nvPr/>
        </p:nvSpPr>
        <p:spPr>
          <a:xfrm>
            <a:off x="3861450" y="85245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g2455e36cb31_0_1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2455e36cb31_0_121"/>
          <p:cNvSpPr txBox="1"/>
          <p:nvPr/>
        </p:nvSpPr>
        <p:spPr>
          <a:xfrm>
            <a:off x="3052975" y="270650"/>
            <a:ext cx="37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(관리자용&gt;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매출현황]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5" name="Google Shape;1005;g2455e36cb31_0_121"/>
          <p:cNvSpPr/>
          <p:nvPr/>
        </p:nvSpPr>
        <p:spPr>
          <a:xfrm>
            <a:off x="1550325" y="2491700"/>
            <a:ext cx="7166100" cy="456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g2455e36cb31_0_121"/>
          <p:cNvSpPr/>
          <p:nvPr/>
        </p:nvSpPr>
        <p:spPr>
          <a:xfrm flipH="1" rot="10800000">
            <a:off x="2235300" y="1903575"/>
            <a:ext cx="6405900" cy="3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g2455e36cb31_0_121"/>
          <p:cNvSpPr txBox="1"/>
          <p:nvPr/>
        </p:nvSpPr>
        <p:spPr>
          <a:xfrm>
            <a:off x="9425697" y="188568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g2455e36cb31_0_121"/>
          <p:cNvSpPr/>
          <p:nvPr/>
        </p:nvSpPr>
        <p:spPr>
          <a:xfrm flipH="1" rot="10800000">
            <a:off x="9902425" y="2114300"/>
            <a:ext cx="3105000" cy="3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2455e36cb31_0_121"/>
          <p:cNvSpPr/>
          <p:nvPr/>
        </p:nvSpPr>
        <p:spPr>
          <a:xfrm>
            <a:off x="9528875" y="2613300"/>
            <a:ext cx="7166100" cy="4369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g2455e36cb31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9450" y="1818900"/>
            <a:ext cx="7585149" cy="48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2455e36cb31_0_192"/>
          <p:cNvPicPr preferRelativeResize="0"/>
          <p:nvPr/>
        </p:nvPicPr>
        <p:blipFill rotWithShape="1">
          <a:blip r:embed="rId4">
            <a:alphaModFix/>
          </a:blip>
          <a:srcRect b="0" l="2194" r="3206" t="0"/>
          <a:stretch/>
        </p:blipFill>
        <p:spPr>
          <a:xfrm>
            <a:off x="1550425" y="1804725"/>
            <a:ext cx="7166100" cy="488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2455e36cb31_0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g2455e36cb31_0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2455e36cb31_0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2455e36cb31_0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Google Shape;1020;g2455e36cb31_0_192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021" name="Google Shape;1021;g2455e36cb31_0_1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g2455e36cb31_0_19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3" name="Google Shape;1023;g2455e36cb31_0_192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024" name="Google Shape;1024;g2455e36cb31_0_1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g2455e36cb31_0_19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g2455e36cb31_0_19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7" name="Google Shape;1027;g2455e36cb31_0_192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028" name="Google Shape;1028;g2455e36cb31_0_1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g2455e36cb31_0_19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0" name="Google Shape;1030;g2455e36cb31_0_192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31" name="Google Shape;1031;g2455e36cb31_0_192"/>
          <p:cNvGraphicFramePr/>
          <p:nvPr/>
        </p:nvGraphicFramePr>
        <p:xfrm>
          <a:off x="1460125" y="716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68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상품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장바구니 추가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89745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해당 상품을 장바구니에 추가할 수 있는 옵션 제공(전체 선택 가능)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중복 상품인 경우 메시지 처리(1회)</a:t>
                      </a:r>
                      <a:endParaRPr sz="120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32" name="Google Shape;1032;g2455e36cb31_0_192"/>
          <p:cNvSpPr txBox="1"/>
          <p:nvPr/>
        </p:nvSpPr>
        <p:spPr>
          <a:xfrm>
            <a:off x="6737175" y="559685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3" name="Google Shape;1033;g2455e36cb31_0_192"/>
          <p:cNvGraphicFramePr/>
          <p:nvPr/>
        </p:nvGraphicFramePr>
        <p:xfrm>
          <a:off x="9219450" y="716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585150"/>
              </a:tblGrid>
              <a:tr h="68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상품 결제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89745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한번에 한 상품만 결제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선택한 기간에 따른 정확한 결제 금액이 즉시 표시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34" name="Google Shape;1034;g2455e36cb31_0_192"/>
          <p:cNvSpPr txBox="1"/>
          <p:nvPr/>
        </p:nvSpPr>
        <p:spPr>
          <a:xfrm>
            <a:off x="1499250" y="18189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2455e36cb31_0_192"/>
          <p:cNvSpPr txBox="1"/>
          <p:nvPr/>
        </p:nvSpPr>
        <p:spPr>
          <a:xfrm>
            <a:off x="3861450" y="85245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6" name="Google Shape;1036;g2455e36cb31_0_1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455e36cb31_0_192"/>
          <p:cNvSpPr txBox="1"/>
          <p:nvPr/>
        </p:nvSpPr>
        <p:spPr>
          <a:xfrm>
            <a:off x="3052975" y="270650"/>
            <a:ext cx="44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학습지도자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용&gt;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장바구니, 결제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]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8" name="Google Shape;1038;g2455e36cb31_0_192"/>
          <p:cNvSpPr/>
          <p:nvPr/>
        </p:nvSpPr>
        <p:spPr>
          <a:xfrm>
            <a:off x="7216425" y="5780675"/>
            <a:ext cx="852000" cy="46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2455e36cb31_0_192"/>
          <p:cNvSpPr/>
          <p:nvPr/>
        </p:nvSpPr>
        <p:spPr>
          <a:xfrm flipH="1" rot="10800000">
            <a:off x="3441400" y="3372725"/>
            <a:ext cx="325800" cy="110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g2455e36cb31_0_192"/>
          <p:cNvSpPr txBox="1"/>
          <p:nvPr/>
        </p:nvSpPr>
        <p:spPr>
          <a:xfrm>
            <a:off x="15674097" y="561948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g2455e36cb31_0_192"/>
          <p:cNvSpPr/>
          <p:nvPr/>
        </p:nvSpPr>
        <p:spPr>
          <a:xfrm flipH="1" rot="10800000">
            <a:off x="13483825" y="3485850"/>
            <a:ext cx="1830600" cy="45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g2455e36cb31_0_192"/>
          <p:cNvSpPr/>
          <p:nvPr/>
        </p:nvSpPr>
        <p:spPr>
          <a:xfrm>
            <a:off x="15838075" y="6137725"/>
            <a:ext cx="1009200" cy="46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23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052" name="Google Shape;105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4" name="Google Shape;1054;p2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055" name="Google Shape;1055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8" name="Google Shape;1058;p2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059" name="Google Shape;1059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1" name="Google Shape;106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23"/>
          <p:cNvSpPr txBox="1"/>
          <p:nvPr/>
        </p:nvSpPr>
        <p:spPr>
          <a:xfrm>
            <a:off x="3052975" y="270650"/>
            <a:ext cx="45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 학습 그룹 신청  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3" name="Google Shape;1063;p23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4" name="Google Shape;1064;p23"/>
          <p:cNvPicPr preferRelativeResize="0"/>
          <p:nvPr/>
        </p:nvPicPr>
        <p:blipFill rotWithShape="1">
          <a:blip r:embed="rId10">
            <a:alphaModFix/>
          </a:blip>
          <a:srcRect b="29193" l="0" r="467" t="0"/>
          <a:stretch/>
        </p:blipFill>
        <p:spPr>
          <a:xfrm>
            <a:off x="1173088" y="2385400"/>
            <a:ext cx="9131412" cy="52007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5" name="Google Shape;1065;p23"/>
          <p:cNvGraphicFramePr/>
          <p:nvPr/>
        </p:nvGraphicFramePr>
        <p:xfrm>
          <a:off x="10485813" y="23853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 이름으로 학습 그룹 정보 조회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학습자 아이디만 신청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학습지도자 이름과 학습기간 등 그룹 정보 확인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66" name="Google Shape;1066;p23"/>
          <p:cNvSpPr txBox="1"/>
          <p:nvPr/>
        </p:nvSpPr>
        <p:spPr>
          <a:xfrm>
            <a:off x="2593850" y="5020425"/>
            <a:ext cx="51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/>
          </a:p>
        </p:txBody>
      </p:sp>
      <p:sp>
        <p:nvSpPr>
          <p:cNvPr id="1067" name="Google Shape;1067;p23"/>
          <p:cNvSpPr txBox="1"/>
          <p:nvPr/>
        </p:nvSpPr>
        <p:spPr>
          <a:xfrm>
            <a:off x="12664825" y="249088"/>
            <a:ext cx="5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3"/>
          <p:cNvSpPr txBox="1"/>
          <p:nvPr/>
        </p:nvSpPr>
        <p:spPr>
          <a:xfrm>
            <a:off x="8208975" y="6412625"/>
            <a:ext cx="5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  <p:graphicFrame>
        <p:nvGraphicFramePr>
          <p:cNvPr id="1069" name="Google Shape;1069;p23"/>
          <p:cNvGraphicFramePr/>
          <p:nvPr/>
        </p:nvGraphicFramePr>
        <p:xfrm>
          <a:off x="10485800" y="437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 가입 신청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인원 TO 및 중복 신청 확인 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가입 신청 후, 신청 상태 변경 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27e379418df_1_1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57" name="Google Shape;157;g27e379418df_1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27e379418df_1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g27e379418df_1_1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60" name="Google Shape;160;g27e379418df_1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g27e379418df_1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g27e379418df_1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g27e379418df_1_1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64" name="Google Shape;164;g27e379418df_1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g27e379418df_1_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g27e379418df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700" y="987680"/>
            <a:ext cx="16359999" cy="82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7e379418df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7e379418df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7e379418df_1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7e379418df_1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7e379418df_1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9076" y="218207"/>
            <a:ext cx="2522028" cy="95479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7e379418df_1_1"/>
          <p:cNvSpPr txBox="1"/>
          <p:nvPr/>
        </p:nvSpPr>
        <p:spPr>
          <a:xfrm>
            <a:off x="8066751" y="3119950"/>
            <a:ext cx="9198000" cy="4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Black Han Sans"/>
              <a:buChar char="○"/>
            </a:pPr>
            <a:r>
              <a:rPr i="0" lang="en-US" sz="1600" u="none" cap="none" strike="noStrike">
                <a:solidFill>
                  <a:srgbClr val="404040"/>
                </a:solidFill>
              </a:rPr>
              <a:t> </a:t>
            </a:r>
            <a:r>
              <a:rPr i="0" lang="en-US" sz="2600" u="none" cap="none" strike="noStrike">
                <a:solidFill>
                  <a:srgbClr val="404040"/>
                </a:solidFill>
              </a:rPr>
              <a:t> 바둑을 모르는 사람도 최소한의 도움과 재미를 통해 바둑을 배우게 하는 것</a:t>
            </a:r>
            <a:endParaRPr i="0" sz="2600" u="none" cap="none" strike="noStrike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Char char="○"/>
            </a:pPr>
            <a:r>
              <a:rPr i="0" lang="en-US" sz="2600" u="none" cap="none" strike="noStrike">
                <a:solidFill>
                  <a:srgbClr val="404040"/>
                </a:solidFill>
              </a:rPr>
              <a:t>  국내뿐 아니라 해외에서도 온라인을 통해 체계적인 바둑 교육 가능케 하기 위함</a:t>
            </a:r>
            <a:endParaRPr i="0" sz="2600" u="none" cap="none" strike="noStrike">
              <a:solidFill>
                <a:srgbClr val="404040"/>
              </a:solidFill>
            </a:endParaRPr>
          </a:p>
          <a:p>
            <a:pPr indent="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04040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404040"/>
              </a:solidFill>
            </a:endParaRPr>
          </a:p>
          <a:p>
            <a:pPr indent="-3937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Char char="○"/>
            </a:pPr>
            <a:r>
              <a:rPr i="0" lang="en-US" sz="2600" u="none" cap="none" strike="noStrike">
                <a:solidFill>
                  <a:srgbClr val="404040"/>
                </a:solidFill>
              </a:rPr>
              <a:t>  단기적으로는 기원이 서비스하는 앱 프로그램의 사용을 확산시키고, 이용자들의 활용도를 높이기 위함.</a:t>
            </a:r>
            <a:endParaRPr i="0" sz="2400" u="none" cap="none" strike="noStrike">
              <a:solidFill>
                <a:srgbClr val="404040"/>
              </a:solidFill>
            </a:endParaRPr>
          </a:p>
        </p:txBody>
      </p:sp>
      <p:pic>
        <p:nvPicPr>
          <p:cNvPr id="173" name="Google Shape;173;g27e379418df_1_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3700" y="996625"/>
            <a:ext cx="7450276" cy="82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7e379418df_1_1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g27e379418df_1_1"/>
          <p:cNvSpPr txBox="1"/>
          <p:nvPr/>
        </p:nvSpPr>
        <p:spPr>
          <a:xfrm>
            <a:off x="8954650" y="1343400"/>
            <a:ext cx="3377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4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079" name="Google Shape;107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1" name="Google Shape;1081;p24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082" name="Google Shape;108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5" name="Google Shape;1085;p24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086" name="Google Shape;108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8" name="Google Shape;108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24"/>
          <p:cNvSpPr txBox="1"/>
          <p:nvPr/>
        </p:nvSpPr>
        <p:spPr>
          <a:xfrm>
            <a:off x="3052975" y="270650"/>
            <a:ext cx="55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  숙제 전송 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0" name="Google Shape;1090;p24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1" name="Google Shape;109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4189" y="1198932"/>
            <a:ext cx="8342261" cy="651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77425" y="4495426"/>
            <a:ext cx="5895449" cy="3928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3" name="Google Shape;1093;p24"/>
          <p:cNvGraphicFramePr/>
          <p:nvPr/>
        </p:nvGraphicFramePr>
        <p:xfrm>
          <a:off x="10277425" y="11989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그룹별 학습자 조회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 전체 혹은 그룹 내 개별 선택 전송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4" name="Google Shape;1094;p24"/>
          <p:cNvGraphicFramePr/>
          <p:nvPr/>
        </p:nvGraphicFramePr>
        <p:xfrm>
          <a:off x="10277425" y="27002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②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숙제 전송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대상 선택 후  내용 입력 버튼 클릭 시 팝업창 생성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숙제 내용과 제출기한 추가하여 전송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95" name="Google Shape;1095;p24"/>
          <p:cNvSpPr txBox="1"/>
          <p:nvPr/>
        </p:nvSpPr>
        <p:spPr>
          <a:xfrm>
            <a:off x="2534900" y="3522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/>
          </a:p>
        </p:txBody>
      </p:sp>
      <p:sp>
        <p:nvSpPr>
          <p:cNvPr id="1096" name="Google Shape;1096;p24"/>
          <p:cNvSpPr txBox="1"/>
          <p:nvPr/>
        </p:nvSpPr>
        <p:spPr>
          <a:xfrm>
            <a:off x="6882550" y="3522325"/>
            <a:ext cx="7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25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106" name="Google Shape;110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8" name="Google Shape;1108;p25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109" name="Google Shape;110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2" name="Google Shape;1112;p2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113" name="Google Shape;1113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5" name="Google Shape;111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5"/>
          <p:cNvSpPr txBox="1"/>
          <p:nvPr/>
        </p:nvSpPr>
        <p:spPr>
          <a:xfrm>
            <a:off x="3052975" y="270650"/>
            <a:ext cx="48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  숙제 제출 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17" name="Google Shape;111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67250" y="1201925"/>
            <a:ext cx="4890600" cy="445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25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9" name="Google Shape;1119;p25"/>
          <p:cNvPicPr preferRelativeResize="0"/>
          <p:nvPr/>
        </p:nvPicPr>
        <p:blipFill rotWithShape="1">
          <a:blip r:embed="rId11">
            <a:alphaModFix/>
          </a:blip>
          <a:srcRect b="20552" l="0" r="1107" t="0"/>
          <a:stretch/>
        </p:blipFill>
        <p:spPr>
          <a:xfrm>
            <a:off x="1380000" y="1201925"/>
            <a:ext cx="7504464" cy="48576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0" name="Google Shape;1120;p25"/>
          <p:cNvGraphicFramePr/>
          <p:nvPr/>
        </p:nvGraphicFramePr>
        <p:xfrm>
          <a:off x="2154925" y="733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숙제 내역 조회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학습자 아이디 로그인 시 숙제 조회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1" name="Google Shape;1121;p25"/>
          <p:cNvGraphicFramePr/>
          <p:nvPr/>
        </p:nvGraphicFramePr>
        <p:xfrm>
          <a:off x="9514388" y="7136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②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숙제 제출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제출할 숙제 선택하여  학습내용 입력 후 제출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제출현황 상태 변경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한번 제출한 숙제는 재제출 불가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122" name="Google Shape;1122;p25"/>
          <p:cNvSpPr txBox="1"/>
          <p:nvPr/>
        </p:nvSpPr>
        <p:spPr>
          <a:xfrm>
            <a:off x="1141750" y="3728675"/>
            <a:ext cx="5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/>
          </a:p>
        </p:txBody>
      </p:sp>
      <p:sp>
        <p:nvSpPr>
          <p:cNvPr id="1123" name="Google Shape;1123;p25"/>
          <p:cNvSpPr txBox="1"/>
          <p:nvPr/>
        </p:nvSpPr>
        <p:spPr>
          <a:xfrm>
            <a:off x="10167250" y="1201925"/>
            <a:ext cx="5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2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133" name="Google Shape;113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5" name="Google Shape;1135;p26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136" name="Google Shape;113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2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140" name="Google Shape;114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2" name="Google Shape;114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26"/>
          <p:cNvSpPr txBox="1"/>
          <p:nvPr/>
        </p:nvSpPr>
        <p:spPr>
          <a:xfrm>
            <a:off x="3052975" y="270650"/>
            <a:ext cx="37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 숙제 평가  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4" name="Google Shape;1144;p26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5" name="Google Shape;1145;p26"/>
          <p:cNvPicPr preferRelativeResize="0"/>
          <p:nvPr/>
        </p:nvPicPr>
        <p:blipFill rotWithShape="1">
          <a:blip r:embed="rId10">
            <a:alphaModFix/>
          </a:blip>
          <a:srcRect b="19491" l="10441" r="10638" t="0"/>
          <a:stretch/>
        </p:blipFill>
        <p:spPr>
          <a:xfrm>
            <a:off x="1484029" y="1262550"/>
            <a:ext cx="8857649" cy="5621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6" name="Google Shape;1146;p26"/>
          <p:cNvGraphicFramePr/>
          <p:nvPr/>
        </p:nvGraphicFramePr>
        <p:xfrm>
          <a:off x="2484688" y="76649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그룹별 학습자 조회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그룹을 선택히여 숙제를 제출한 학습자 조회 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7" name="Google Shape;1147;p26"/>
          <p:cNvGraphicFramePr/>
          <p:nvPr/>
        </p:nvGraphicFramePr>
        <p:xfrm>
          <a:off x="9367538" y="76649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②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숙제 평가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평가하기 버튼 클릭하여 숙제 내용 확인 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&lt;우수, 보통, 미흡&gt; 평가 점수 선택하여 저장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1148" name="Google Shape;1148;p26"/>
          <p:cNvPicPr preferRelativeResize="0"/>
          <p:nvPr/>
        </p:nvPicPr>
        <p:blipFill rotWithShape="1">
          <a:blip r:embed="rId11">
            <a:alphaModFix/>
          </a:blip>
          <a:srcRect b="9218" l="37607" r="14011" t="10272"/>
          <a:stretch/>
        </p:blipFill>
        <p:spPr>
          <a:xfrm>
            <a:off x="10989725" y="1262550"/>
            <a:ext cx="5832024" cy="545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26"/>
          <p:cNvSpPr txBox="1"/>
          <p:nvPr/>
        </p:nvSpPr>
        <p:spPr>
          <a:xfrm>
            <a:off x="1742175" y="3765363"/>
            <a:ext cx="6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/>
          </a:p>
        </p:txBody>
      </p:sp>
      <p:sp>
        <p:nvSpPr>
          <p:cNvPr id="1150" name="Google Shape;1150;p26"/>
          <p:cNvSpPr txBox="1"/>
          <p:nvPr/>
        </p:nvSpPr>
        <p:spPr>
          <a:xfrm>
            <a:off x="11128950" y="1856300"/>
            <a:ext cx="6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g27f0acaf67a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27f0acaf67a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g27f0acaf67a_2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g27f0acaf67a_2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9" name="Google Shape;1159;g27f0acaf67a_2_28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160" name="Google Shape;1160;g27f0acaf67a_2_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g27f0acaf67a_2_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2" name="Google Shape;1162;g27f0acaf67a_2_28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163" name="Google Shape;1163;g27f0acaf67a_2_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g27f0acaf67a_2_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g27f0acaf67a_2_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6" name="Google Shape;1166;g27f0acaf67a_2_28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167" name="Google Shape;1167;g27f0acaf67a_2_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g27f0acaf67a_2_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9" name="Google Shape;1169;g27f0acaf67a_2_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g27f0acaf67a_2_28"/>
          <p:cNvSpPr txBox="1"/>
          <p:nvPr/>
        </p:nvSpPr>
        <p:spPr>
          <a:xfrm>
            <a:off x="3052975" y="270650"/>
            <a:ext cx="101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 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마이페이지 -  학습내역 조회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1" name="Google Shape;1171;g27f0acaf67a_2_28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2" name="Google Shape;1172;g27f0acaf67a_2_28"/>
          <p:cNvPicPr preferRelativeResize="0"/>
          <p:nvPr/>
        </p:nvPicPr>
        <p:blipFill rotWithShape="1">
          <a:blip r:embed="rId10">
            <a:alphaModFix/>
          </a:blip>
          <a:srcRect b="0" l="9558" r="9913" t="0"/>
          <a:stretch/>
        </p:blipFill>
        <p:spPr>
          <a:xfrm>
            <a:off x="1593025" y="1569850"/>
            <a:ext cx="8825271" cy="6862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3" name="Google Shape;1173;g27f0acaf67a_2_28"/>
          <p:cNvGraphicFramePr/>
          <p:nvPr/>
        </p:nvGraphicFramePr>
        <p:xfrm>
          <a:off x="10714713" y="21269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나의 학습 내역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학습자 아이디로 로그인 시 나의 학습 내역 조회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4" name="Google Shape;1174;g27f0acaf67a_2_28"/>
          <p:cNvGraphicFramePr/>
          <p:nvPr/>
        </p:nvGraphicFramePr>
        <p:xfrm>
          <a:off x="10797438" y="41818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61963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②</a:t>
                      </a:r>
                      <a:r>
                        <a:rPr b="1" lang="en-US" sz="2400"/>
                        <a:t>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숙제 현황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수강중인 콘텐츠 이름, 그룹 이름,숙제현황, 학습 종료일을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숙제 현황에서 전송된 숙제 내용을 클릭하면 숙제 제출 페이지로 이동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175" name="Google Shape;1175;g27f0acaf67a_2_28"/>
          <p:cNvSpPr txBox="1"/>
          <p:nvPr/>
        </p:nvSpPr>
        <p:spPr>
          <a:xfrm>
            <a:off x="3465100" y="2985550"/>
            <a:ext cx="6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/>
          </a:p>
        </p:txBody>
      </p:sp>
      <p:sp>
        <p:nvSpPr>
          <p:cNvPr id="1176" name="Google Shape;1176;g27f0acaf67a_2_28"/>
          <p:cNvSpPr txBox="1"/>
          <p:nvPr/>
        </p:nvSpPr>
        <p:spPr>
          <a:xfrm>
            <a:off x="6588200" y="3336200"/>
            <a:ext cx="6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g2455e36cb31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00" y="1153450"/>
            <a:ext cx="8292600" cy="807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g2455e36cb31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g2455e36cb31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2455e36cb31_0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2455e36cb31_0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6" name="Google Shape;1186;g2455e36cb31_0_29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187" name="Google Shape;1187;g2455e36cb31_0_2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g2455e36cb31_0_2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9" name="Google Shape;1189;g2455e36cb31_0_296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190" name="Google Shape;1190;g2455e36cb31_0_2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g2455e36cb31_0_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g2455e36cb31_0_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3" name="Google Shape;1193;g2455e36cb31_0_29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194" name="Google Shape;1194;g2455e36cb31_0_2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g2455e36cb31_0_2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6" name="Google Shape;1196;g2455e36cb31_0_296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97" name="Google Shape;1197;g2455e36cb31_0_296"/>
          <p:cNvGraphicFramePr/>
          <p:nvPr/>
        </p:nvGraphicFramePr>
        <p:xfrm>
          <a:off x="9622975" y="26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사용자 정보 수정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비밀번호 유효성 검사(기존 비밀번호 사용금지, 비밀번호 일치 등)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수정 가능 정보(비밀번호, 주소)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198" name="Google Shape;1198;g2455e36cb31_0_296"/>
          <p:cNvSpPr txBox="1"/>
          <p:nvPr/>
        </p:nvSpPr>
        <p:spPr>
          <a:xfrm>
            <a:off x="3785250" y="8342175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g2455e36cb31_0_296"/>
          <p:cNvSpPr txBox="1"/>
          <p:nvPr/>
        </p:nvSpPr>
        <p:spPr>
          <a:xfrm>
            <a:off x="1499250" y="18189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0" name="Google Shape;1200;g2455e36cb31_0_2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455e36cb31_0_296"/>
          <p:cNvSpPr txBox="1"/>
          <p:nvPr/>
        </p:nvSpPr>
        <p:spPr>
          <a:xfrm>
            <a:off x="3052975" y="270650"/>
            <a:ext cx="50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[마이페이지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정보수정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2" name="Google Shape;1202;g2455e36cb31_0_296"/>
          <p:cNvSpPr/>
          <p:nvPr/>
        </p:nvSpPr>
        <p:spPr>
          <a:xfrm>
            <a:off x="4316025" y="8418375"/>
            <a:ext cx="1473300" cy="567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g2455e36cb31_0_296"/>
          <p:cNvSpPr/>
          <p:nvPr/>
        </p:nvSpPr>
        <p:spPr>
          <a:xfrm>
            <a:off x="4468425" y="5751375"/>
            <a:ext cx="2943300" cy="56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g2455e36cb31_0_296"/>
          <p:cNvSpPr/>
          <p:nvPr/>
        </p:nvSpPr>
        <p:spPr>
          <a:xfrm>
            <a:off x="4468425" y="3236775"/>
            <a:ext cx="4029600" cy="16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g2455e36cb31_0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775" y="1056950"/>
            <a:ext cx="8292626" cy="81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2455e36cb31_0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2455e36cb31_0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2455e36cb31_0_2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2455e36cb31_0_2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4" name="Google Shape;1214;g2455e36cb31_0_26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215" name="Google Shape;1215;g2455e36cb31_0_2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g2455e36cb31_0_2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7" name="Google Shape;1217;g2455e36cb31_0_26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218" name="Google Shape;1218;g2455e36cb31_0_2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g2455e36cb31_0_2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g2455e36cb31_0_2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1" name="Google Shape;1221;g2455e36cb31_0_260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222" name="Google Shape;1222;g2455e36cb31_0_2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g2455e36cb31_0_2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4" name="Google Shape;1224;g2455e36cb31_0_260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25" name="Google Shape;1225;g2455e36cb31_0_260"/>
          <p:cNvGraphicFramePr/>
          <p:nvPr/>
        </p:nvGraphicFramePr>
        <p:xfrm>
          <a:off x="9622975" y="26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나의 장바구니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장바구니 조회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전체 삭제, 선택 삭제, 선택 결제 가능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226" name="Google Shape;1226;g2455e36cb31_0_260"/>
          <p:cNvSpPr txBox="1"/>
          <p:nvPr/>
        </p:nvSpPr>
        <p:spPr>
          <a:xfrm>
            <a:off x="787000" y="21282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7" name="Google Shape;1227;g2455e36cb31_0_260"/>
          <p:cNvGraphicFramePr/>
          <p:nvPr/>
        </p:nvGraphicFramePr>
        <p:xfrm>
          <a:off x="9622975" y="42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선택 결제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상품 선택 시 실시간 정보 반영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228" name="Google Shape;1228;g2455e36cb31_0_260"/>
          <p:cNvSpPr txBox="1"/>
          <p:nvPr/>
        </p:nvSpPr>
        <p:spPr>
          <a:xfrm>
            <a:off x="1499250" y="18189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g2455e36cb31_0_260"/>
          <p:cNvSpPr txBox="1"/>
          <p:nvPr/>
        </p:nvSpPr>
        <p:spPr>
          <a:xfrm>
            <a:off x="3861450" y="8524500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0" name="Google Shape;1230;g2455e36cb31_0_2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g2455e36cb31_0_260"/>
          <p:cNvSpPr txBox="1"/>
          <p:nvPr/>
        </p:nvSpPr>
        <p:spPr>
          <a:xfrm>
            <a:off x="3052975" y="270650"/>
            <a:ext cx="50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[마이페이지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&gt;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장바구니, 결제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2" name="Google Shape;1232;g2455e36cb31_0_260"/>
          <p:cNvSpPr/>
          <p:nvPr/>
        </p:nvSpPr>
        <p:spPr>
          <a:xfrm>
            <a:off x="1201925" y="2460400"/>
            <a:ext cx="8129700" cy="1747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g2455e36cb31_0_260"/>
          <p:cNvSpPr/>
          <p:nvPr/>
        </p:nvSpPr>
        <p:spPr>
          <a:xfrm>
            <a:off x="1201925" y="5000350"/>
            <a:ext cx="8292600" cy="1158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g2455e36cb31_0_260"/>
          <p:cNvSpPr/>
          <p:nvPr/>
        </p:nvSpPr>
        <p:spPr>
          <a:xfrm>
            <a:off x="4129350" y="4283125"/>
            <a:ext cx="24936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g2455e36cb31_0_260"/>
          <p:cNvSpPr txBox="1"/>
          <p:nvPr/>
        </p:nvSpPr>
        <p:spPr>
          <a:xfrm>
            <a:off x="5727247" y="3746489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FF0000"/>
                </a:solidFill>
              </a:rPr>
              <a:t>②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28"/>
          <p:cNvGrpSpPr/>
          <p:nvPr/>
        </p:nvGrpSpPr>
        <p:grpSpPr>
          <a:xfrm>
            <a:off x="937818" y="970913"/>
            <a:ext cx="16393608" cy="8345516"/>
            <a:chOff x="937818" y="970913"/>
            <a:chExt cx="16393608" cy="8345516"/>
          </a:xfrm>
        </p:grpSpPr>
        <p:pic>
          <p:nvPicPr>
            <p:cNvPr id="1241" name="Google Shape;124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85910" y="970913"/>
              <a:ext cx="8345516" cy="8345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7818" y="970913"/>
              <a:ext cx="8345516" cy="8345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6241" y="1005625"/>
              <a:ext cx="8197916" cy="83005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4" name="Google Shape;124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8" name="Google Shape;1248;p28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249" name="Google Shape;1249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1" name="Google Shape;1251;p28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252" name="Google Shape;1252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28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256" name="Google Shape;1256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8" name="Google Shape;1258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76701" y="4299861"/>
            <a:ext cx="7961323" cy="25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28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705" y="1763664"/>
            <a:ext cx="16387256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007" y="1812736"/>
            <a:ext cx="3088008" cy="747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07" y="3632543"/>
            <a:ext cx="16387256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07" y="5501423"/>
            <a:ext cx="16387256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66253" y="5503827"/>
            <a:ext cx="7474697" cy="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07" y="7370303"/>
            <a:ext cx="16387256" cy="9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9"/>
          <p:cNvSpPr txBox="1"/>
          <p:nvPr/>
        </p:nvSpPr>
        <p:spPr>
          <a:xfrm>
            <a:off x="5442350" y="2028575"/>
            <a:ext cx="11239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000">
                <a:solidFill>
                  <a:srgbClr val="595959"/>
                </a:solidFill>
              </a:rPr>
              <a:t>▪  프로젝트 경험을 통해 팀워크와 문제해결 능력을 향상시키고 새로운 기술 습득에    도전했습니다.    </a:t>
            </a:r>
            <a:endParaRPr b="1" sz="20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000">
                <a:solidFill>
                  <a:srgbClr val="595959"/>
                </a:solidFill>
              </a:rPr>
              <a:t>  문제를 해결하며 자신감을 얻었고, 앞으로도 더욱 열정적으로 임하겠습니다!☺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29"/>
          <p:cNvSpPr txBox="1"/>
          <p:nvPr/>
        </p:nvSpPr>
        <p:spPr>
          <a:xfrm>
            <a:off x="5442349" y="3774100"/>
            <a:ext cx="11385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000">
                <a:solidFill>
                  <a:srgbClr val="595959"/>
                </a:solidFill>
              </a:rPr>
              <a:t>▪  프로젝트 중에 변경 사항이 발생할 때, 변경 관리 프로세스를 통해 영향을 최소화하고 조정했습니다. 변경사항에 대한 문서화와 팀원 간 통보를 관리했습니다. </a:t>
            </a:r>
            <a:endParaRPr b="1" sz="20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000">
                <a:solidFill>
                  <a:srgbClr val="595959"/>
                </a:solidFill>
              </a:rPr>
              <a:t>또한 팀원 간에 서로의 작업을 검토하고 피드백을 주고받는 문화를 구축했습니다. 피드백을 통해 개선점을 찾아내고 다른 팀원들의 의견을 존중하며 팀의 신뢰관계를 강화시킬 수 있었습니다.</a:t>
            </a:r>
            <a:endParaRPr b="1" sz="2000">
              <a:solidFill>
                <a:srgbClr val="595959"/>
              </a:solidFill>
            </a:endParaRPr>
          </a:p>
        </p:txBody>
      </p:sp>
      <p:sp>
        <p:nvSpPr>
          <p:cNvPr id="1272" name="Google Shape;1272;p29"/>
          <p:cNvSpPr txBox="1"/>
          <p:nvPr/>
        </p:nvSpPr>
        <p:spPr>
          <a:xfrm>
            <a:off x="5442349" y="5696300"/>
            <a:ext cx="1138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▪ </a:t>
            </a: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 </a:t>
            </a:r>
            <a:r>
              <a:rPr b="1" lang="en-US" sz="2000">
                <a:solidFill>
                  <a:srgbClr val="595959"/>
                </a:solidFill>
              </a:rPr>
              <a:t>프로젝트를 수행하면서 페이지를 구현할 때 정확한 설계의 중요성을 다시 한번 느끼게 되었습니다. 아울러, 혼자 해결 방법이 떠오르지 않을 때 적극적으로 도움을 준 팀원들에게 고마운 마음을 전하고 싶고, 팀워크와 소통의 중요성을 여실히 느낄 수 있었습니다.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29"/>
          <p:cNvSpPr txBox="1"/>
          <p:nvPr/>
        </p:nvSpPr>
        <p:spPr>
          <a:xfrm>
            <a:off x="5427024" y="7649500"/>
            <a:ext cx="11239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▪   팀원들과 힘든 부분을 나누고 함께 해결해나갔던 점이 가장 기억에 남습니다. 중간에 DB를 변경하게 되어 막막했지만 든든한 팀원들 덕에 큰 어려움 없이 프로젝트를 무사히 진행할 수 있었습니다.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4" name="Google Shape;127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p2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278" name="Google Shape;127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0" name="Google Shape;1280;p29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281" name="Google Shape;1281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4" name="Google Shape;1284;p29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285" name="Google Shape;1285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7" name="Google Shape;128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9"/>
          <p:cNvSpPr txBox="1"/>
          <p:nvPr/>
        </p:nvSpPr>
        <p:spPr>
          <a:xfrm>
            <a:off x="4086681" y="1868915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김솔이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9"/>
          <p:cNvSpPr txBox="1"/>
          <p:nvPr/>
        </p:nvSpPr>
        <p:spPr>
          <a:xfrm>
            <a:off x="4086676" y="3737305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김지아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29"/>
          <p:cNvSpPr txBox="1"/>
          <p:nvPr/>
        </p:nvSpPr>
        <p:spPr>
          <a:xfrm>
            <a:off x="4088771" y="5680188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유화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9"/>
          <p:cNvSpPr txBox="1"/>
          <p:nvPr/>
        </p:nvSpPr>
        <p:spPr>
          <a:xfrm>
            <a:off x="4086676" y="7468448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한유진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9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3" name="Google Shape;1293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37224" y="7501118"/>
            <a:ext cx="2404015" cy="17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37575" y="5558427"/>
            <a:ext cx="1605425" cy="185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94688" y="3733088"/>
            <a:ext cx="1889100" cy="1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03913" y="1818377"/>
            <a:ext cx="1470642" cy="1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29"/>
          <p:cNvSpPr txBox="1"/>
          <p:nvPr/>
        </p:nvSpPr>
        <p:spPr>
          <a:xfrm>
            <a:off x="1147975" y="270650"/>
            <a:ext cx="376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3100">
                <a:solidFill>
                  <a:schemeClr val="dk1"/>
                </a:solidFill>
              </a:rPr>
              <a:t>소감 &amp; 느낀점</a:t>
            </a:r>
            <a:endParaRPr b="1" i="0" sz="27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" name="Google Shape;1302;p30"/>
          <p:cNvGrpSpPr/>
          <p:nvPr/>
        </p:nvGrpSpPr>
        <p:grpSpPr>
          <a:xfrm>
            <a:off x="937818" y="970913"/>
            <a:ext cx="16393609" cy="8345517"/>
            <a:chOff x="937818" y="970913"/>
            <a:chExt cx="16393609" cy="8345517"/>
          </a:xfrm>
        </p:grpSpPr>
        <p:pic>
          <p:nvPicPr>
            <p:cNvPr id="1303" name="Google Shape;130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85910" y="970913"/>
              <a:ext cx="8345517" cy="834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7818" y="970913"/>
              <a:ext cx="8345517" cy="834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6241" y="1005625"/>
              <a:ext cx="8197917" cy="83005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6" name="Google Shape;130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311" name="Google Shape;1311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3" name="Google Shape;1313;p3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314" name="Google Shape;1314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7" name="Google Shape;1317;p30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318" name="Google Shape;1318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0" name="Google Shape;1320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94960" y="4531998"/>
            <a:ext cx="8657829" cy="240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30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588" y="954750"/>
            <a:ext cx="16362826" cy="834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182" name="Google Shape;18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3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185" name="Google Shape;18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189" name="Google Shape;18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"/>
          <p:cNvSpPr txBox="1"/>
          <p:nvPr/>
        </p:nvSpPr>
        <p:spPr>
          <a:xfrm>
            <a:off x="8601221" y="8224940"/>
            <a:ext cx="9717383" cy="108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핵심 문장을 입력해주세요.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관련된 간략한 설명을 입력해주세요.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665456" y="301475"/>
            <a:ext cx="28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>
                <a:latin typeface="Black Han Sans"/>
                <a:ea typeface="Black Han Sans"/>
                <a:cs typeface="Black Han Sans"/>
                <a:sym typeface="Black Han Sans"/>
              </a:rPr>
              <a:t>개발환경</a:t>
            </a:r>
            <a:endParaRPr i="0" sz="1800" u="none" cap="none" strike="noStrike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55775" y="2123275"/>
            <a:ext cx="2810700" cy="281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27175" y="2408076"/>
            <a:ext cx="3014950" cy="259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74700" y="2484275"/>
            <a:ext cx="2490000" cy="24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48829" y="5717704"/>
            <a:ext cx="3237310" cy="215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66625" y="6219419"/>
            <a:ext cx="3423125" cy="186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849550" y="5069925"/>
            <a:ext cx="4832549" cy="353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"/>
          <p:cNvPicPr preferRelativeResize="0"/>
          <p:nvPr/>
        </p:nvPicPr>
        <p:blipFill rotWithShape="1">
          <a:blip r:embed="rId16">
            <a:alphaModFix/>
          </a:blip>
          <a:srcRect b="-66777" l="0" r="6182" t="0"/>
          <a:stretch/>
        </p:blipFill>
        <p:spPr>
          <a:xfrm>
            <a:off x="5315595" y="5915282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366700" y="2747900"/>
            <a:ext cx="1865600" cy="1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"/>
          <p:cNvSpPr txBox="1"/>
          <p:nvPr/>
        </p:nvSpPr>
        <p:spPr>
          <a:xfrm>
            <a:off x="2867925" y="4910800"/>
            <a:ext cx="986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11.0.18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6674363" y="4910800"/>
            <a:ext cx="986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3.9.11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10604413" y="4910800"/>
            <a:ext cx="986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9.0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2946225" y="7697125"/>
            <a:ext cx="986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1.12.4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9699538" y="7697125"/>
            <a:ext cx="986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8.0.34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986" y="5486023"/>
            <a:ext cx="4142657" cy="380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598" y="5486023"/>
            <a:ext cx="4142657" cy="380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3694" y="5430669"/>
            <a:ext cx="16387256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3237" y="3523818"/>
            <a:ext cx="2627381" cy="26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4256" y="3554816"/>
            <a:ext cx="2627381" cy="26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52276" y="3542866"/>
            <a:ext cx="2627381" cy="262738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/>
        </p:nvSpPr>
        <p:spPr>
          <a:xfrm>
            <a:off x="-106165" y="6404267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김솔이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215441" y="7331824"/>
            <a:ext cx="3825665" cy="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318654" y="7309812"/>
            <a:ext cx="3802804" cy="9415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"/>
          <p:cNvSpPr txBox="1"/>
          <p:nvPr/>
        </p:nvSpPr>
        <p:spPr>
          <a:xfrm>
            <a:off x="3987703" y="6404267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김지아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8555247" y="6404267"/>
            <a:ext cx="524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유화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12172874" y="6404267"/>
            <a:ext cx="618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한유진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54625" y="3542866"/>
            <a:ext cx="2627381" cy="262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705" y="1763664"/>
            <a:ext cx="16387256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234" name="Google Shape;234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4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237" name="Google Shape;237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241" name="Google Shape;241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3126915" y="7331824"/>
            <a:ext cx="3825665" cy="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89374" y="1056584"/>
            <a:ext cx="1771932" cy="8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"/>
          <p:cNvSpPr txBox="1"/>
          <p:nvPr/>
        </p:nvSpPr>
        <p:spPr>
          <a:xfrm>
            <a:off x="1486639" y="7026652"/>
            <a:ext cx="320366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콘텐츠 조회, 구매, 관리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그룹 관리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그룹 가입 관리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972624" y="4115730"/>
            <a:ext cx="2404014" cy="17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"/>
          <p:cNvSpPr txBox="1"/>
          <p:nvPr/>
        </p:nvSpPr>
        <p:spPr>
          <a:xfrm>
            <a:off x="13649795" y="7026652"/>
            <a:ext cx="320366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메인페이지, 헤더, 푸터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로그인, 회원가입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아이디 / 비밀번호 찾기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공지사항, 문의 게시판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334191" y="3868013"/>
            <a:ext cx="1679933" cy="19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"/>
          <p:cNvSpPr txBox="1"/>
          <p:nvPr/>
        </p:nvSpPr>
        <p:spPr>
          <a:xfrm>
            <a:off x="9636470" y="7103352"/>
            <a:ext cx="3203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그룹 가입 신청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숙제 전송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숙제 작성 및 제출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숙제 평가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"/>
          <p:cNvSpPr txBox="1"/>
          <p:nvPr/>
        </p:nvSpPr>
        <p:spPr>
          <a:xfrm>
            <a:off x="5521675" y="7103350"/>
            <a:ext cx="3203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콘텐츠 등록, 수정, 삭제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rgbClr val="595959"/>
                </a:solidFill>
              </a:rPr>
              <a:t>장바구니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rgbClr val="595959"/>
                </a:solidFill>
              </a:rPr>
              <a:t>매출</a:t>
            </a: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조회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▪"/>
            </a:pPr>
            <a:r>
              <a:rPr b="1" lang="en-US" sz="2000">
                <a:solidFill>
                  <a:srgbClr val="595959"/>
                </a:solidFill>
              </a:rPr>
              <a:t>내 정보 수정</a:t>
            </a:r>
            <a:endParaRPr b="1" sz="2000">
              <a:solidFill>
                <a:srgbClr val="595959"/>
              </a:solidFill>
            </a:endParaRPr>
          </a:p>
        </p:txBody>
      </p:sp>
      <p:pic>
        <p:nvPicPr>
          <p:cNvPr id="251" name="Google Shape;251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05950" y="3868025"/>
            <a:ext cx="1889100" cy="1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22800" y="3887062"/>
            <a:ext cx="1538867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5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263" name="Google Shape;263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" name="Google Shape;265;p5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266" name="Google Shape;26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5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270" name="Google Shape;270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2231" y="101669"/>
            <a:ext cx="1318494" cy="91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1800" y="1012100"/>
            <a:ext cx="16272951" cy="82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BF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6"/>
          <p:cNvGrpSpPr/>
          <p:nvPr/>
        </p:nvGrpSpPr>
        <p:grpSpPr>
          <a:xfrm>
            <a:off x="937818" y="970913"/>
            <a:ext cx="16393608" cy="8345516"/>
            <a:chOff x="937818" y="970913"/>
            <a:chExt cx="16393608" cy="8345516"/>
          </a:xfrm>
        </p:grpSpPr>
        <p:pic>
          <p:nvPicPr>
            <p:cNvPr id="280" name="Google Shape;28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85910" y="970913"/>
              <a:ext cx="8345516" cy="8345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7818" y="970913"/>
              <a:ext cx="8345516" cy="8345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6241" y="1005625"/>
              <a:ext cx="8197916" cy="83005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6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288" name="Google Shape;288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6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291" name="Google Shape;29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295" name="Google Shape;295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23531" y="4255103"/>
            <a:ext cx="8505447" cy="24390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BF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8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7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308" name="Google Shape;308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7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311" name="Google Shape;311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7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315" name="Google Shape;31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"/>
          <p:cNvSpPr txBox="1"/>
          <p:nvPr/>
        </p:nvSpPr>
        <p:spPr>
          <a:xfrm>
            <a:off x="3052975" y="270650"/>
            <a:ext cx="21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(메인 페이지)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9" name="Google Shape;319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70423" y="1062891"/>
            <a:ext cx="5588739" cy="8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"/>
          <p:cNvSpPr/>
          <p:nvPr/>
        </p:nvSpPr>
        <p:spPr>
          <a:xfrm>
            <a:off x="6062669" y="1163257"/>
            <a:ext cx="762000" cy="32379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2018668" y="5655283"/>
            <a:ext cx="5186999" cy="9774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2018669" y="4038948"/>
            <a:ext cx="5186999" cy="15096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2032284" y="6701591"/>
            <a:ext cx="5186999" cy="156326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 txBox="1"/>
          <p:nvPr>
            <p:ph idx="12" type="sldNum"/>
          </p:nvPr>
        </p:nvSpPr>
        <p:spPr>
          <a:xfrm>
            <a:off x="15918499" y="972487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7"/>
          <p:cNvSpPr txBox="1"/>
          <p:nvPr/>
        </p:nvSpPr>
        <p:spPr>
          <a:xfrm>
            <a:off x="5599402" y="803088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 txBox="1"/>
          <p:nvPr/>
        </p:nvSpPr>
        <p:spPr>
          <a:xfrm>
            <a:off x="1572000" y="356626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  <p:sp>
        <p:nvSpPr>
          <p:cNvPr id="327" name="Google Shape;327;p7"/>
          <p:cNvSpPr txBox="1"/>
          <p:nvPr/>
        </p:nvSpPr>
        <p:spPr>
          <a:xfrm>
            <a:off x="1521310" y="535716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</a:rPr>
              <a:t>③</a:t>
            </a:r>
            <a:endParaRPr/>
          </a:p>
        </p:txBody>
      </p:sp>
      <p:sp>
        <p:nvSpPr>
          <p:cNvPr id="328" name="Google Shape;328;p7"/>
          <p:cNvSpPr txBox="1"/>
          <p:nvPr/>
        </p:nvSpPr>
        <p:spPr>
          <a:xfrm>
            <a:off x="1521310" y="647211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</a:rPr>
              <a:t>④</a:t>
            </a:r>
            <a:endParaRPr/>
          </a:p>
        </p:txBody>
      </p:sp>
      <p:graphicFrame>
        <p:nvGraphicFramePr>
          <p:cNvPr id="329" name="Google Shape;329;p7"/>
          <p:cNvGraphicFramePr/>
          <p:nvPr/>
        </p:nvGraphicFramePr>
        <p:xfrm>
          <a:off x="9131275" y="194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로그인 / 회원가입 버튼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로그인 / 회원가입 페이지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" name="Google Shape;330;p7"/>
          <p:cNvGraphicFramePr/>
          <p:nvPr/>
        </p:nvGraphicFramePr>
        <p:xfrm>
          <a:off x="9131275" y="356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이 달의 콘텐츠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신규 콘텐츠 4건 출력 및 클릭 시, 상세페이지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p7"/>
          <p:cNvGraphicFramePr/>
          <p:nvPr/>
        </p:nvGraphicFramePr>
        <p:xfrm>
          <a:off x="9131275" y="53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광고 배너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콘텐츠 검색 페이지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332;p7"/>
          <p:cNvGraphicFramePr/>
          <p:nvPr/>
        </p:nvGraphicFramePr>
        <p:xfrm>
          <a:off x="9131275" y="714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④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최신 공지사항 6건 출력 및 상세페이지 연결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FFBF3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453da7890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48387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453da7890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9239182"/>
            <a:ext cx="18295239" cy="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453da7890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214144" y="5079781"/>
            <a:ext cx="10313988" cy="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453da7890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156704" y="5108055"/>
            <a:ext cx="10313988" cy="9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g2453da78903_0_0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pic>
          <p:nvPicPr>
            <p:cNvPr id="342" name="Google Shape;342;g2453da78903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82106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2453da78903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53500" y="431817"/>
              <a:ext cx="168884" cy="16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g2453da78903_0_0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pic>
          <p:nvPicPr>
            <p:cNvPr id="345" name="Google Shape;345;g2453da78903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0038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g2453da78903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324387" y="423248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g2453da78903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0910" y="452820"/>
              <a:ext cx="156450" cy="156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g2453da78903_0_0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pic>
          <p:nvPicPr>
            <p:cNvPr id="349" name="Google Shape;349;g2453da78903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77969" y="360424"/>
              <a:ext cx="311671" cy="311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g2453da78903_0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40994" y="484135"/>
              <a:ext cx="185623" cy="642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" name="Google Shape;351;g2453da78903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1755" y="120717"/>
            <a:ext cx="2109256" cy="8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453da78903_0_0"/>
          <p:cNvSpPr txBox="1"/>
          <p:nvPr/>
        </p:nvSpPr>
        <p:spPr>
          <a:xfrm>
            <a:off x="3052975" y="27065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(메인 페이지 </a:t>
            </a:r>
            <a:r>
              <a:rPr b="1" lang="en-US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- 로그인 시</a:t>
            </a:r>
            <a:r>
              <a:rPr b="1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53" name="Google Shape;353;g2453da78903_0_0"/>
          <p:cNvPicPr preferRelativeResize="0"/>
          <p:nvPr/>
        </p:nvPicPr>
        <p:blipFill rotWithShape="1">
          <a:blip r:embed="rId10">
            <a:alphaModFix/>
          </a:blip>
          <a:srcRect b="62567" l="0" r="0" t="0"/>
          <a:stretch/>
        </p:blipFill>
        <p:spPr>
          <a:xfrm>
            <a:off x="1491312" y="2120750"/>
            <a:ext cx="7568839" cy="413330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453da78903_0_0"/>
          <p:cNvSpPr txBox="1"/>
          <p:nvPr>
            <p:ph idx="12" type="sldNum"/>
          </p:nvPr>
        </p:nvSpPr>
        <p:spPr>
          <a:xfrm>
            <a:off x="15918499" y="972487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5" name="Google Shape;355;g2453da78903_0_0"/>
          <p:cNvGraphicFramePr/>
          <p:nvPr/>
        </p:nvGraphicFramePr>
        <p:xfrm>
          <a:off x="9425700" y="205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①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로그아웃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 버튼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로그아웃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" name="Google Shape;356;g2453da78903_0_0"/>
          <p:cNvGraphicFramePr/>
          <p:nvPr/>
        </p:nvGraphicFramePr>
        <p:xfrm>
          <a:off x="9425700" y="36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② 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마이페이지 버튼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정보수정, 학습내역, 장바구니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7" name="Google Shape;357;g2453da78903_0_0"/>
          <p:cNvGraphicFramePr/>
          <p:nvPr/>
        </p:nvGraphicFramePr>
        <p:xfrm>
          <a:off x="9425700" y="54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{53FF5A3A-7C9A-4312-89B6-74B6A5C86A5D}</a:tableStyleId>
              </a:tblPr>
              <a:tblGrid>
                <a:gridCol w="7256400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③</a:t>
                      </a:r>
                      <a:r>
                        <a:rPr b="1" lang="en-US" sz="2100">
                          <a:solidFill>
                            <a:schemeClr val="dk1"/>
                          </a:solidFill>
                        </a:rPr>
                        <a:t> 숙제 알림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25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클릭 시,  학습자의 숙제 내용 출력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>
                          <a:highlight>
                            <a:srgbClr val="FFF2CC"/>
                          </a:highlight>
                        </a:rPr>
                        <a:t>학습자의 경우에만 표시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358" name="Google Shape;358;g2453da78903_0_0"/>
          <p:cNvPicPr preferRelativeResize="0"/>
          <p:nvPr/>
        </p:nvPicPr>
        <p:blipFill rotWithShape="1">
          <a:blip r:embed="rId11">
            <a:alphaModFix/>
          </a:blip>
          <a:srcRect b="89835" l="71184" r="0" t="0"/>
          <a:stretch/>
        </p:blipFill>
        <p:spPr>
          <a:xfrm>
            <a:off x="6694800" y="2203698"/>
            <a:ext cx="2004750" cy="6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453da78903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18160" y="4378978"/>
            <a:ext cx="6075825" cy="317999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453da78903_0_0"/>
          <p:cNvSpPr/>
          <p:nvPr/>
        </p:nvSpPr>
        <p:spPr>
          <a:xfrm>
            <a:off x="7177151" y="2409425"/>
            <a:ext cx="5040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453da78903_0_0"/>
          <p:cNvSpPr/>
          <p:nvPr/>
        </p:nvSpPr>
        <p:spPr>
          <a:xfrm>
            <a:off x="7790151" y="2409425"/>
            <a:ext cx="4878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453da78903_0_0"/>
          <p:cNvSpPr/>
          <p:nvPr/>
        </p:nvSpPr>
        <p:spPr>
          <a:xfrm>
            <a:off x="8139673" y="2637151"/>
            <a:ext cx="158400" cy="149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453da78903_0_0"/>
          <p:cNvSpPr/>
          <p:nvPr/>
        </p:nvSpPr>
        <p:spPr>
          <a:xfrm>
            <a:off x="1707213" y="4239200"/>
            <a:ext cx="6497700" cy="3757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g2453da78903_0_0"/>
          <p:cNvCxnSpPr>
            <a:stCxn id="362" idx="2"/>
            <a:endCxn id="363" idx="0"/>
          </p:cNvCxnSpPr>
          <p:nvPr/>
        </p:nvCxnSpPr>
        <p:spPr>
          <a:xfrm flipH="1">
            <a:off x="4956073" y="2786851"/>
            <a:ext cx="3262800" cy="14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g2453da78903_0_0"/>
          <p:cNvSpPr txBox="1"/>
          <p:nvPr/>
        </p:nvSpPr>
        <p:spPr>
          <a:xfrm>
            <a:off x="6978319" y="1908458"/>
            <a:ext cx="3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FF0000"/>
                </a:solidFill>
              </a:rPr>
              <a:t>①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453da78903_0_0"/>
          <p:cNvSpPr txBox="1"/>
          <p:nvPr/>
        </p:nvSpPr>
        <p:spPr>
          <a:xfrm>
            <a:off x="7628600" y="1904198"/>
            <a:ext cx="8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②</a:t>
            </a:r>
            <a:endParaRPr/>
          </a:p>
        </p:txBody>
      </p:sp>
      <p:sp>
        <p:nvSpPr>
          <p:cNvPr id="367" name="Google Shape;367;g2453da78903_0_0"/>
          <p:cNvSpPr txBox="1"/>
          <p:nvPr/>
        </p:nvSpPr>
        <p:spPr>
          <a:xfrm>
            <a:off x="1207589" y="409534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③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2023-09-05T14:22:59Z</dcterms:created>
  <dc:creator>officegen</dc:creator>
</cp:coreProperties>
</file>